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x-wav"/>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58" r:id="rId5"/>
    <p:sldId id="259" r:id="rId6"/>
    <p:sldId id="261" r:id="rId7"/>
    <p:sldId id="262" r:id="rId8"/>
    <p:sldId id="263" r:id="rId9"/>
    <p:sldId id="264" r:id="rId10"/>
    <p:sldId id="265" r:id="rId11"/>
    <p:sldId id="269" r:id="rId12"/>
    <p:sldId id="267" r:id="rId13"/>
    <p:sldId id="268" r:id="rId14"/>
    <p:sldId id="270" r:id="rId15"/>
    <p:sldId id="271" r:id="rId16"/>
    <p:sldId id="266"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75" d="100"/>
          <a:sy n="75" d="100"/>
        </p:scale>
        <p:origin x="540" y="-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44"/>
    </mc:Choice>
    <mc:Fallback>
      <c:style val="44"/>
    </mc:Fallback>
  </mc:AlternateContent>
  <c:chart>
    <c:title>
      <c:overlay val="0"/>
    </c:title>
    <c:autoTitleDeleted val="0"/>
    <c:plotArea>
      <c:layout/>
      <c:barChart>
        <c:barDir val="col"/>
        <c:grouping val="stacked"/>
        <c:varyColors val="0"/>
        <c:ser>
          <c:idx val="0"/>
          <c:order val="0"/>
          <c:tx>
            <c:strRef>
              <c:f>Sheet1!$B$1</c:f>
              <c:strCache>
                <c:ptCount val="1"/>
                <c:pt idx="0">
                  <c:v>Total</c:v>
                </c:pt>
              </c:strCache>
            </c:strRef>
          </c:tx>
          <c:invertIfNegative val="0"/>
          <c:cat>
            <c:strRef>
              <c:f>Sheet1!$A$2:$A$8</c:f>
              <c:strCache>
                <c:ptCount val="7"/>
                <c:pt idx="0">
                  <c:v>Batch 1</c:v>
                </c:pt>
                <c:pt idx="1">
                  <c:v>Batch 2</c:v>
                </c:pt>
                <c:pt idx="2">
                  <c:v>Batch 3</c:v>
                </c:pt>
                <c:pt idx="3">
                  <c:v>Batch 4</c:v>
                </c:pt>
                <c:pt idx="4">
                  <c:v>Batch 5</c:v>
                </c:pt>
                <c:pt idx="5">
                  <c:v>Batch 6</c:v>
                </c:pt>
                <c:pt idx="6">
                  <c:v>Batch 7</c:v>
                </c:pt>
              </c:strCache>
            </c:strRef>
          </c:cat>
          <c:val>
            <c:numRef>
              <c:f>Sheet1!$B$2:$B$8</c:f>
              <c:numCache>
                <c:formatCode>0%</c:formatCode>
                <c:ptCount val="7"/>
                <c:pt idx="0">
                  <c:v>0.85</c:v>
                </c:pt>
                <c:pt idx="1">
                  <c:v>0.9</c:v>
                </c:pt>
                <c:pt idx="2">
                  <c:v>0.82</c:v>
                </c:pt>
                <c:pt idx="3">
                  <c:v>0.89</c:v>
                </c:pt>
                <c:pt idx="4">
                  <c:v>0.8</c:v>
                </c:pt>
                <c:pt idx="5">
                  <c:v>0.85</c:v>
                </c:pt>
                <c:pt idx="6">
                  <c:v>0.9</c:v>
                </c:pt>
              </c:numCache>
            </c:numRef>
          </c:val>
          <c:extLst>
            <c:ext xmlns:c16="http://schemas.microsoft.com/office/drawing/2014/chart" uri="{C3380CC4-5D6E-409C-BE32-E72D297353CC}">
              <c16:uniqueId val="{00000000-5C5C-4CAA-B433-884282B55AE2}"/>
            </c:ext>
          </c:extLst>
        </c:ser>
        <c:dLbls>
          <c:showLegendKey val="0"/>
          <c:showVal val="0"/>
          <c:showCatName val="0"/>
          <c:showSerName val="0"/>
          <c:showPercent val="0"/>
          <c:showBubbleSize val="0"/>
        </c:dLbls>
        <c:gapWidth val="55"/>
        <c:overlap val="100"/>
        <c:axId val="239858816"/>
        <c:axId val="239861120"/>
      </c:barChart>
      <c:catAx>
        <c:axId val="239858816"/>
        <c:scaling>
          <c:orientation val="minMax"/>
        </c:scaling>
        <c:delete val="0"/>
        <c:axPos val="b"/>
        <c:numFmt formatCode="General" sourceLinked="0"/>
        <c:majorTickMark val="none"/>
        <c:minorTickMark val="none"/>
        <c:tickLblPos val="nextTo"/>
        <c:txPr>
          <a:bodyPr/>
          <a:lstStyle/>
          <a:p>
            <a:pPr>
              <a:defRPr sz="1200"/>
            </a:pPr>
            <a:endParaRPr lang="en-US"/>
          </a:p>
        </c:txPr>
        <c:crossAx val="239861120"/>
        <c:crosses val="autoZero"/>
        <c:auto val="1"/>
        <c:lblAlgn val="ctr"/>
        <c:lblOffset val="100"/>
        <c:noMultiLvlLbl val="0"/>
      </c:catAx>
      <c:valAx>
        <c:axId val="239861120"/>
        <c:scaling>
          <c:orientation val="minMax"/>
        </c:scaling>
        <c:delete val="0"/>
        <c:axPos val="l"/>
        <c:majorGridlines/>
        <c:numFmt formatCode="0%" sourceLinked="0"/>
        <c:majorTickMark val="none"/>
        <c:minorTickMark val="none"/>
        <c:tickLblPos val="nextTo"/>
        <c:txPr>
          <a:bodyPr/>
          <a:lstStyle/>
          <a:p>
            <a:pPr>
              <a:defRPr sz="1400"/>
            </a:pPr>
            <a:endParaRPr lang="en-US"/>
          </a:p>
        </c:txPr>
        <c:crossAx val="239858816"/>
        <c:crosses val="autoZero"/>
        <c:crossBetween val="between"/>
      </c:valAx>
    </c:plotArea>
    <c:legend>
      <c:legendPos val="r"/>
      <c:overlay val="0"/>
    </c:legend>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44"/>
    </mc:Choice>
    <mc:Fallback>
      <c:style val="44"/>
    </mc:Fallback>
  </mc:AlternateContent>
  <c:chart>
    <c:title>
      <c:overlay val="0"/>
    </c:title>
    <c:autoTitleDeleted val="0"/>
    <c:plotArea>
      <c:layout/>
      <c:barChart>
        <c:barDir val="col"/>
        <c:grouping val="stacked"/>
        <c:varyColors val="0"/>
        <c:ser>
          <c:idx val="0"/>
          <c:order val="0"/>
          <c:tx>
            <c:strRef>
              <c:f>Sheet1!$B$1</c:f>
              <c:strCache>
                <c:ptCount val="1"/>
                <c:pt idx="0">
                  <c:v>Total</c:v>
                </c:pt>
              </c:strCache>
            </c:strRef>
          </c:tx>
          <c:invertIfNegative val="0"/>
          <c:cat>
            <c:strRef>
              <c:f>Sheet1!$A$2:$A$8</c:f>
              <c:strCache>
                <c:ptCount val="7"/>
                <c:pt idx="0">
                  <c:v>Batch 1</c:v>
                </c:pt>
                <c:pt idx="1">
                  <c:v>Batch 2</c:v>
                </c:pt>
                <c:pt idx="2">
                  <c:v>Batch 3</c:v>
                </c:pt>
                <c:pt idx="3">
                  <c:v>Batch 4</c:v>
                </c:pt>
                <c:pt idx="4">
                  <c:v>Batch 5</c:v>
                </c:pt>
                <c:pt idx="5">
                  <c:v>Batch 6</c:v>
                </c:pt>
                <c:pt idx="6">
                  <c:v>Batch 7</c:v>
                </c:pt>
              </c:strCache>
            </c:strRef>
          </c:cat>
          <c:val>
            <c:numRef>
              <c:f>Sheet1!$B$2:$B$8</c:f>
              <c:numCache>
                <c:formatCode>0%</c:formatCode>
                <c:ptCount val="7"/>
                <c:pt idx="0">
                  <c:v>0.85</c:v>
                </c:pt>
                <c:pt idx="1">
                  <c:v>0.9</c:v>
                </c:pt>
                <c:pt idx="2">
                  <c:v>0.82</c:v>
                </c:pt>
                <c:pt idx="3">
                  <c:v>0.89</c:v>
                </c:pt>
                <c:pt idx="4">
                  <c:v>0.8</c:v>
                </c:pt>
                <c:pt idx="5">
                  <c:v>0.9</c:v>
                </c:pt>
                <c:pt idx="6">
                  <c:v>0.9</c:v>
                </c:pt>
              </c:numCache>
            </c:numRef>
          </c:val>
          <c:extLst>
            <c:ext xmlns:c16="http://schemas.microsoft.com/office/drawing/2014/chart" uri="{C3380CC4-5D6E-409C-BE32-E72D297353CC}">
              <c16:uniqueId val="{00000000-0512-4B2B-819F-428800BCD8AF}"/>
            </c:ext>
          </c:extLst>
        </c:ser>
        <c:dLbls>
          <c:showLegendKey val="0"/>
          <c:showVal val="0"/>
          <c:showCatName val="0"/>
          <c:showSerName val="0"/>
          <c:showPercent val="0"/>
          <c:showBubbleSize val="0"/>
        </c:dLbls>
        <c:gapWidth val="55"/>
        <c:overlap val="100"/>
        <c:axId val="239858816"/>
        <c:axId val="239861120"/>
      </c:barChart>
      <c:catAx>
        <c:axId val="239858816"/>
        <c:scaling>
          <c:orientation val="minMax"/>
        </c:scaling>
        <c:delete val="0"/>
        <c:axPos val="b"/>
        <c:numFmt formatCode="General" sourceLinked="0"/>
        <c:majorTickMark val="none"/>
        <c:minorTickMark val="none"/>
        <c:tickLblPos val="nextTo"/>
        <c:txPr>
          <a:bodyPr/>
          <a:lstStyle/>
          <a:p>
            <a:pPr>
              <a:defRPr sz="1200"/>
            </a:pPr>
            <a:endParaRPr lang="en-US"/>
          </a:p>
        </c:txPr>
        <c:crossAx val="239861120"/>
        <c:crosses val="autoZero"/>
        <c:auto val="1"/>
        <c:lblAlgn val="ctr"/>
        <c:lblOffset val="100"/>
        <c:noMultiLvlLbl val="0"/>
      </c:catAx>
      <c:valAx>
        <c:axId val="239861120"/>
        <c:scaling>
          <c:orientation val="minMax"/>
        </c:scaling>
        <c:delete val="0"/>
        <c:axPos val="l"/>
        <c:majorGridlines/>
        <c:numFmt formatCode="0%" sourceLinked="0"/>
        <c:majorTickMark val="none"/>
        <c:minorTickMark val="none"/>
        <c:tickLblPos val="nextTo"/>
        <c:txPr>
          <a:bodyPr/>
          <a:lstStyle/>
          <a:p>
            <a:pPr>
              <a:defRPr sz="1400"/>
            </a:pPr>
            <a:endParaRPr lang="en-US"/>
          </a:p>
        </c:txPr>
        <c:crossAx val="239858816"/>
        <c:crosses val="autoZero"/>
        <c:crossBetween val="between"/>
      </c:valAx>
    </c:plotArea>
    <c:legend>
      <c:legendPos val="r"/>
      <c:overlay val="0"/>
    </c:legend>
    <c:plotVisOnly val="1"/>
    <c:dispBlanksAs val="gap"/>
    <c:showDLblsOverMax val="0"/>
  </c:chart>
  <c:txPr>
    <a:bodyPr/>
    <a:lstStyle/>
    <a:p>
      <a:pPr>
        <a:defRPr sz="1800"/>
      </a:pPr>
      <a:endParaRPr lang="en-US"/>
    </a:p>
  </c:txPr>
  <c:externalData r:id="rId1">
    <c:autoUpdate val="0"/>
  </c:externalData>
</c:chartSpace>
</file>

<file path=ppt/media/audio1.wav>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eg>
</file>

<file path=ppt/media/image23.jpg>
</file>

<file path=ppt/media/image24.jpg>
</file>

<file path=ppt/media/image3.png>
</file>

<file path=ppt/media/image4.jpeg>
</file>

<file path=ppt/media/image5.jpg>
</file>

<file path=ppt/media/image6.jp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887DCB5-B784-44E9-8B27-B0558012DE85}" type="datetimeFigureOut">
              <a:rPr lang="en-IN" smtClean="0"/>
              <a:t>23-10-2023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1868587796"/>
      </p:ext>
    </p:extLst>
  </p:cSld>
  <p:clrMapOvr>
    <a:masterClrMapping/>
  </p:clrMapOvr>
  <p:transition spd="slow">
    <p:push dir="u"/>
    <p:sndAc>
      <p:stSnd>
        <p:snd r:embed="rId1" name="applause.wav"/>
      </p:stSnd>
    </p:sndAc>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87DCB5-B784-44E9-8B27-B0558012DE85}" type="datetimeFigureOut">
              <a:rPr lang="en-IN" smtClean="0"/>
              <a:t>23-10-2023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3968586088"/>
      </p:ext>
    </p:extLst>
  </p:cSld>
  <p:clrMapOvr>
    <a:masterClrMapping/>
  </p:clrMapOvr>
  <p:transition spd="slow">
    <p:push dir="u"/>
    <p:sndAc>
      <p:stSnd>
        <p:snd r:embed="rId1" name="applause.wav"/>
      </p:stSnd>
    </p:sndAc>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87DCB5-B784-44E9-8B27-B0558012DE85}" type="datetimeFigureOut">
              <a:rPr lang="en-IN" smtClean="0"/>
              <a:t>23-10-2023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4158160468"/>
      </p:ext>
    </p:extLst>
  </p:cSld>
  <p:clrMapOvr>
    <a:masterClrMapping/>
  </p:clrMapOvr>
  <p:transition spd="slow">
    <p:push dir="u"/>
    <p:sndAc>
      <p:stSnd>
        <p:snd r:embed="rId1" name="applause.wav"/>
      </p:stSnd>
    </p:sndAc>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87DCB5-B784-44E9-8B27-B0558012DE85}" type="datetimeFigureOut">
              <a:rPr lang="en-IN" smtClean="0"/>
              <a:t>23-10-2023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04DCDC-59E8-4533-A825-86726C35AAFC}"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84864926"/>
      </p:ext>
    </p:extLst>
  </p:cSld>
  <p:clrMapOvr>
    <a:masterClrMapping/>
  </p:clrMapOvr>
  <p:transition spd="slow">
    <p:push dir="u"/>
    <p:sndAc>
      <p:stSnd>
        <p:snd r:embed="rId1" name="applause.wav"/>
      </p:stSnd>
    </p:sndAc>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87DCB5-B784-44E9-8B27-B0558012DE85}" type="datetimeFigureOut">
              <a:rPr lang="en-IN" smtClean="0"/>
              <a:t>23-10-2023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1763082281"/>
      </p:ext>
    </p:extLst>
  </p:cSld>
  <p:clrMapOvr>
    <a:masterClrMapping/>
  </p:clrMapOvr>
  <p:transition spd="slow">
    <p:push dir="u"/>
    <p:sndAc>
      <p:stSnd>
        <p:snd r:embed="rId1" name="applause.wav"/>
      </p:stSnd>
    </p:sndAc>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887DCB5-B784-44E9-8B27-B0558012DE85}" type="datetimeFigureOut">
              <a:rPr lang="en-IN" smtClean="0"/>
              <a:t>23-10-2023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2639337103"/>
      </p:ext>
    </p:extLst>
  </p:cSld>
  <p:clrMapOvr>
    <a:masterClrMapping/>
  </p:clrMapOvr>
  <p:transition spd="slow">
    <p:push dir="u"/>
    <p:sndAc>
      <p:stSnd>
        <p:snd r:embed="rId1" name="applause.wav"/>
      </p:stSnd>
    </p:sndAc>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887DCB5-B784-44E9-8B27-B0558012DE85}" type="datetimeFigureOut">
              <a:rPr lang="en-IN" smtClean="0"/>
              <a:t>23-10-2023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313941150"/>
      </p:ext>
    </p:extLst>
  </p:cSld>
  <p:clrMapOvr>
    <a:masterClrMapping/>
  </p:clrMapOvr>
  <p:transition spd="slow">
    <p:push dir="u"/>
    <p:sndAc>
      <p:stSnd>
        <p:snd r:embed="rId1" name="applause.wav"/>
      </p:stSnd>
    </p:sndAc>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87DCB5-B784-44E9-8B27-B0558012DE85}" type="datetimeFigureOut">
              <a:rPr lang="en-IN" smtClean="0"/>
              <a:t>23-10-2023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2341294252"/>
      </p:ext>
    </p:extLst>
  </p:cSld>
  <p:clrMapOvr>
    <a:masterClrMapping/>
  </p:clrMapOvr>
  <p:transition spd="slow">
    <p:push dir="u"/>
    <p:sndAc>
      <p:stSnd>
        <p:snd r:embed="rId1" name="applause.wav"/>
      </p:stSnd>
    </p:sndAc>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87DCB5-B784-44E9-8B27-B0558012DE85}" type="datetimeFigureOut">
              <a:rPr lang="en-IN" smtClean="0"/>
              <a:t>23-10-2023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2619680199"/>
      </p:ext>
    </p:extLst>
  </p:cSld>
  <p:clrMapOvr>
    <a:masterClrMapping/>
  </p:clrMapOvr>
  <p:transition spd="slow">
    <p:push dir="u"/>
    <p:sndAc>
      <p:stSnd>
        <p:snd r:embed="rId1" name="applause.wav"/>
      </p:stSnd>
    </p:sndAc>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87DCB5-B784-44E9-8B27-B0558012DE85}" type="datetimeFigureOut">
              <a:rPr lang="en-IN" smtClean="0"/>
              <a:t>23-10-2023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2226843201"/>
      </p:ext>
    </p:extLst>
  </p:cSld>
  <p:clrMapOvr>
    <a:masterClrMapping/>
  </p:clrMapOvr>
  <p:transition spd="slow">
    <p:push dir="u"/>
    <p:sndAc>
      <p:stSnd>
        <p:snd r:embed="rId1" name="applause.wav"/>
      </p:stSnd>
    </p:sndAc>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87DCB5-B784-44E9-8B27-B0558012DE85}" type="datetimeFigureOut">
              <a:rPr lang="en-IN" smtClean="0"/>
              <a:t>23-10-2023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1999885222"/>
      </p:ext>
    </p:extLst>
  </p:cSld>
  <p:clrMapOvr>
    <a:masterClrMapping/>
  </p:clrMapOvr>
  <p:transition spd="slow">
    <p:push dir="u"/>
    <p:sndAc>
      <p:stSnd>
        <p:snd r:embed="rId1" name="applause.wav"/>
      </p:stSnd>
    </p:sndAc>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887DCB5-B784-44E9-8B27-B0558012DE85}" type="datetimeFigureOut">
              <a:rPr lang="en-IN" smtClean="0"/>
              <a:t>23-10-2023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880999187"/>
      </p:ext>
    </p:extLst>
  </p:cSld>
  <p:clrMapOvr>
    <a:masterClrMapping/>
  </p:clrMapOvr>
  <p:transition spd="slow">
    <p:push dir="u"/>
    <p:sndAc>
      <p:stSnd>
        <p:snd r:embed="rId1" name="applause.wav"/>
      </p:stSnd>
    </p:sndAc>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887DCB5-B784-44E9-8B27-B0558012DE85}" type="datetimeFigureOut">
              <a:rPr lang="en-IN" smtClean="0"/>
              <a:t>23-10-2023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1282192480"/>
      </p:ext>
    </p:extLst>
  </p:cSld>
  <p:clrMapOvr>
    <a:masterClrMapping/>
  </p:clrMapOvr>
  <p:transition spd="slow">
    <p:push dir="u"/>
    <p:sndAc>
      <p:stSnd>
        <p:snd r:embed="rId1" name="applause.wav"/>
      </p:stSnd>
    </p:sndAc>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887DCB5-B784-44E9-8B27-B0558012DE85}" type="datetimeFigureOut">
              <a:rPr lang="en-IN" smtClean="0"/>
              <a:t>23-10-2023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2037039176"/>
      </p:ext>
    </p:extLst>
  </p:cSld>
  <p:clrMapOvr>
    <a:masterClrMapping/>
  </p:clrMapOvr>
  <p:transition spd="slow">
    <p:push dir="u"/>
    <p:sndAc>
      <p:stSnd>
        <p:snd r:embed="rId1" name="applause.wav"/>
      </p:stSnd>
    </p:sndAc>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9887DCB5-B784-44E9-8B27-B0558012DE85}" type="datetimeFigureOut">
              <a:rPr lang="en-IN" smtClean="0"/>
              <a:t>23-10-2023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727694516"/>
      </p:ext>
    </p:extLst>
  </p:cSld>
  <p:clrMapOvr>
    <a:masterClrMapping/>
  </p:clrMapOvr>
  <p:transition spd="slow">
    <p:push dir="u"/>
    <p:sndAc>
      <p:stSnd>
        <p:snd r:embed="rId1" name="applause.wav"/>
      </p:stSnd>
    </p:sndAc>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87DCB5-B784-44E9-8B27-B0558012DE85}" type="datetimeFigureOut">
              <a:rPr lang="en-IN" smtClean="0"/>
              <a:t>23-10-2023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3145246729"/>
      </p:ext>
    </p:extLst>
  </p:cSld>
  <p:clrMapOvr>
    <a:masterClrMapping/>
  </p:clrMapOvr>
  <p:transition spd="slow">
    <p:push dir="u"/>
    <p:sndAc>
      <p:stSnd>
        <p:snd r:embed="rId1" name="applause.wav"/>
      </p:stSnd>
    </p:sndAc>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87DCB5-B784-44E9-8B27-B0558012DE85}" type="datetimeFigureOut">
              <a:rPr lang="en-IN" smtClean="0"/>
              <a:t>23-10-2023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04DCDC-59E8-4533-A825-86726C35AAFC}" type="slidenum">
              <a:rPr lang="en-IN" smtClean="0"/>
              <a:t>‹#›</a:t>
            </a:fld>
            <a:endParaRPr lang="en-IN"/>
          </a:p>
        </p:txBody>
      </p:sp>
    </p:spTree>
    <p:extLst>
      <p:ext uri="{BB962C8B-B14F-4D97-AF65-F5344CB8AC3E}">
        <p14:creationId xmlns:p14="http://schemas.microsoft.com/office/powerpoint/2010/main" val="1488225488"/>
      </p:ext>
    </p:extLst>
  </p:cSld>
  <p:clrMapOvr>
    <a:masterClrMapping/>
  </p:clrMapOvr>
  <p:transition spd="slow">
    <p:push dir="u"/>
    <p:sndAc>
      <p:stSnd>
        <p:snd r:embed="rId1" name="applause.wav"/>
      </p:stSnd>
    </p:sndAc>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audio" Target="../media/audio1.wav"/><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9887DCB5-B784-44E9-8B27-B0558012DE85}" type="datetimeFigureOut">
              <a:rPr lang="en-IN" smtClean="0"/>
              <a:t>23-10-2023</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A304DCDC-59E8-4533-A825-86726C35AAFC}" type="slidenum">
              <a:rPr lang="en-IN" smtClean="0"/>
              <a:t>‹#›</a:t>
            </a:fld>
            <a:endParaRPr lang="en-IN"/>
          </a:p>
        </p:txBody>
      </p:sp>
    </p:spTree>
    <p:extLst>
      <p:ext uri="{BB962C8B-B14F-4D97-AF65-F5344CB8AC3E}">
        <p14:creationId xmlns:p14="http://schemas.microsoft.com/office/powerpoint/2010/main" val="23522563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ransition spd="slow">
    <p:push dir="u"/>
    <p:sndAc>
      <p:stSnd>
        <p:snd r:embed="rId19" name="applause.wav"/>
      </p:stSnd>
    </p:sndAc>
  </p:transition>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5.jpg"/><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8" Type="http://schemas.openxmlformats.org/officeDocument/2006/relationships/image" Target="../media/image21.jpg"/><Relationship Id="rId3" Type="http://schemas.openxmlformats.org/officeDocument/2006/relationships/image" Target="../media/image16.jpg"/><Relationship Id="rId7" Type="http://schemas.openxmlformats.org/officeDocument/2006/relationships/image" Target="../media/image20.jp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image" Target="../media/image19.jpg"/><Relationship Id="rId5" Type="http://schemas.openxmlformats.org/officeDocument/2006/relationships/image" Target="../media/image18.jpg"/><Relationship Id="rId4" Type="http://schemas.openxmlformats.org/officeDocument/2006/relationships/image" Target="../media/image17.jpg"/></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audio" Target="../media/audio1.wav"/><Relationship Id="rId1" Type="http://schemas.openxmlformats.org/officeDocument/2006/relationships/slideLayout" Target="../slideLayouts/slideLayout2.xml"/><Relationship Id="rId5" Type="http://schemas.openxmlformats.org/officeDocument/2006/relationships/image" Target="../media/image24.jpg"/><Relationship Id="rId4" Type="http://schemas.openxmlformats.org/officeDocument/2006/relationships/image" Target="../media/image23.jpg"/></Relationships>
</file>

<file path=ppt/slides/_rels/slide1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875A0-3428-971B-82CB-CBAE467DBA36}"/>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57073A8D-04E7-526C-A406-762A6E0A4DCB}"/>
              </a:ext>
            </a:extLst>
          </p:cNvPr>
          <p:cNvSpPr>
            <a:spLocks noGrp="1"/>
          </p:cNvSpPr>
          <p:nvPr>
            <p:ph type="subTitle" idx="1"/>
          </p:nvPr>
        </p:nvSpPr>
        <p:spPr>
          <a:xfrm>
            <a:off x="1751012" y="3886200"/>
            <a:ext cx="8689976" cy="2753751"/>
          </a:xfrm>
        </p:spPr>
        <p:txBody>
          <a:bodyPr/>
          <a:lstStyle/>
          <a:p>
            <a:endParaRPr lang="en-IN" dirty="0"/>
          </a:p>
        </p:txBody>
      </p:sp>
      <p:sp>
        <p:nvSpPr>
          <p:cNvPr id="4" name="Rectangle: Rounded Corners 3">
            <a:extLst>
              <a:ext uri="{FF2B5EF4-FFF2-40B4-BE49-F238E27FC236}">
                <a16:creationId xmlns:a16="http://schemas.microsoft.com/office/drawing/2014/main" id="{DEA1B723-4155-C099-3CA5-948F3138950F}"/>
              </a:ext>
            </a:extLst>
          </p:cNvPr>
          <p:cNvSpPr/>
          <p:nvPr/>
        </p:nvSpPr>
        <p:spPr>
          <a:xfrm>
            <a:off x="2093741" y="1765254"/>
            <a:ext cx="8004517" cy="1955409"/>
          </a:xfrm>
          <a:prstGeom prst="round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000" dirty="0">
                <a:latin typeface="Times New Roman" panose="02020603050405020304" pitchFamily="18" charset="0"/>
                <a:cs typeface="Times New Roman" panose="02020603050405020304" pitchFamily="18" charset="0"/>
              </a:rPr>
              <a:t>Half Yearly Work Review</a:t>
            </a:r>
            <a:endParaRPr lang="en-IN" sz="3000" dirty="0">
              <a:latin typeface="Times New Roman" panose="02020603050405020304" pitchFamily="18" charset="0"/>
              <a:cs typeface="Times New Roman" panose="02020603050405020304" pitchFamily="18" charset="0"/>
            </a:endParaRPr>
          </a:p>
        </p:txBody>
      </p:sp>
      <p:sp>
        <p:nvSpPr>
          <p:cNvPr id="6" name="Rectangle: Diagonal Corners Rounded 5">
            <a:extLst>
              <a:ext uri="{FF2B5EF4-FFF2-40B4-BE49-F238E27FC236}">
                <a16:creationId xmlns:a16="http://schemas.microsoft.com/office/drawing/2014/main" id="{148AAE05-82D7-74EA-B3DF-BC11560AB51A}"/>
              </a:ext>
            </a:extLst>
          </p:cNvPr>
          <p:cNvSpPr/>
          <p:nvPr/>
        </p:nvSpPr>
        <p:spPr>
          <a:xfrm>
            <a:off x="6400800" y="4164036"/>
            <a:ext cx="3868615" cy="2138289"/>
          </a:xfrm>
          <a:prstGeom prst="round2Diag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latin typeface="Times New Roman" panose="02020603050405020304" pitchFamily="18" charset="0"/>
                <a:cs typeface="Times New Roman" panose="02020603050405020304" pitchFamily="18" charset="0"/>
              </a:rPr>
              <a:t>Name:-Abhilash Pathak</a:t>
            </a:r>
          </a:p>
          <a:p>
            <a:pPr algn="ctr"/>
            <a:r>
              <a:rPr lang="en-US" sz="2500" dirty="0">
                <a:latin typeface="Times New Roman" panose="02020603050405020304" pitchFamily="18" charset="0"/>
                <a:cs typeface="Times New Roman" panose="02020603050405020304" pitchFamily="18" charset="0"/>
              </a:rPr>
              <a:t>Designation:-Faculty</a:t>
            </a:r>
          </a:p>
          <a:p>
            <a:pPr algn="ctr"/>
            <a:r>
              <a:rPr lang="en-US" sz="2500" dirty="0">
                <a:latin typeface="Times New Roman" panose="02020603050405020304" pitchFamily="18" charset="0"/>
                <a:cs typeface="Times New Roman" panose="02020603050405020304" pitchFamily="18" charset="0"/>
              </a:rPr>
              <a:t>Literacy </a:t>
            </a:r>
            <a:r>
              <a:rPr lang="en-US" sz="2500" dirty="0" err="1">
                <a:latin typeface="Times New Roman" panose="02020603050405020304" pitchFamily="18" charset="0"/>
                <a:cs typeface="Times New Roman" panose="02020603050405020304" pitchFamily="18" charset="0"/>
              </a:rPr>
              <a:t>india</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bijwasan</a:t>
            </a:r>
            <a:endParaRPr lang="en-IN" sz="2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6857787"/>
      </p:ext>
    </p:extLst>
  </p:cSld>
  <p:clrMapOvr>
    <a:masterClrMapping/>
  </p:clrMapOvr>
  <p:transition spd="slow">
    <p:push dir="u"/>
    <p:sndAc>
      <p:stSnd>
        <p:snd r:embed="rId2" name="applause.wav"/>
      </p:stSnd>
    </p:sndAc>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E1DEA-7F2F-49EE-05A2-FA109723327F}"/>
              </a:ext>
            </a:extLst>
          </p:cNvPr>
          <p:cNvSpPr>
            <a:spLocks noGrp="1"/>
          </p:cNvSpPr>
          <p:nvPr>
            <p:ph type="title"/>
          </p:nvPr>
        </p:nvSpPr>
        <p:spPr>
          <a:xfrm>
            <a:off x="913775" y="618517"/>
            <a:ext cx="10364451" cy="1097741"/>
          </a:xfrm>
        </p:spPr>
        <p:txBody>
          <a:bodyPr/>
          <a:lstStyle/>
          <a:p>
            <a:endParaRPr lang="en-IN" dirty="0"/>
          </a:p>
        </p:txBody>
      </p:sp>
      <p:sp>
        <p:nvSpPr>
          <p:cNvPr id="3" name="Content Placeholder 2">
            <a:extLst>
              <a:ext uri="{FF2B5EF4-FFF2-40B4-BE49-F238E27FC236}">
                <a16:creationId xmlns:a16="http://schemas.microsoft.com/office/drawing/2014/main" id="{D01F4AA5-1B0D-91FE-063E-D4AAE294F04E}"/>
              </a:ext>
            </a:extLst>
          </p:cNvPr>
          <p:cNvSpPr>
            <a:spLocks noGrp="1"/>
          </p:cNvSpPr>
          <p:nvPr>
            <p:ph sz="quarter" idx="13"/>
          </p:nvPr>
        </p:nvSpPr>
        <p:spPr>
          <a:xfrm>
            <a:off x="913774" y="1955409"/>
            <a:ext cx="10363826" cy="4284073"/>
          </a:xfrm>
        </p:spPr>
        <p:txBody>
          <a:bodyPr>
            <a:normAutofit/>
          </a:bodyPr>
          <a:lstStyle/>
          <a:p>
            <a:pPr>
              <a:buFont typeface="Wingdings" panose="05000000000000000000" pitchFamily="2" charset="2"/>
              <a:buChar char="Ø"/>
            </a:pPr>
            <a:endParaRPr lang="en-IN" dirty="0"/>
          </a:p>
        </p:txBody>
      </p:sp>
      <p:sp>
        <p:nvSpPr>
          <p:cNvPr id="4" name="Rectangle: Rounded Corners 3">
            <a:extLst>
              <a:ext uri="{FF2B5EF4-FFF2-40B4-BE49-F238E27FC236}">
                <a16:creationId xmlns:a16="http://schemas.microsoft.com/office/drawing/2014/main" id="{89A3EA09-F85F-2B8C-2080-E230F97BE10F}"/>
              </a:ext>
            </a:extLst>
          </p:cNvPr>
          <p:cNvSpPr/>
          <p:nvPr/>
        </p:nvSpPr>
        <p:spPr>
          <a:xfrm>
            <a:off x="913774" y="689085"/>
            <a:ext cx="10109982" cy="956603"/>
          </a:xfrm>
          <a:prstGeom prst="round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dirty="0">
                <a:latin typeface="Times New Roman" panose="02020603050405020304" pitchFamily="18" charset="0"/>
                <a:cs typeface="Times New Roman" panose="02020603050405020304" pitchFamily="18" charset="0"/>
              </a:rPr>
              <a:t>Academic Performance</a:t>
            </a:r>
            <a:endParaRPr lang="en-IN" sz="2600" dirty="0">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13240C09-6C51-D3F1-3928-C7C9719F5683}"/>
              </a:ext>
            </a:extLst>
          </p:cNvPr>
          <p:cNvSpPr/>
          <p:nvPr/>
        </p:nvSpPr>
        <p:spPr>
          <a:xfrm>
            <a:off x="771065" y="1884839"/>
            <a:ext cx="10086536" cy="3981157"/>
          </a:xfrm>
          <a:prstGeom prst="round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hemeClr val="accent4"/>
          </a:lnRef>
          <a:fillRef idx="3">
            <a:schemeClr val="accent4"/>
          </a:fillRef>
          <a:effectRef idx="3">
            <a:schemeClr val="accent4"/>
          </a:effectRef>
          <a:fontRef idx="minor">
            <a:schemeClr val="lt1"/>
          </a:fontRef>
        </p:style>
        <p:txBody>
          <a:bodyPr rtlCol="0" anchor="ctr"/>
          <a:lstStyle/>
          <a:p>
            <a:pPr>
              <a:buFont typeface="Wingdings" panose="05000000000000000000" pitchFamily="2" charset="2"/>
              <a:buChar char="Ø"/>
            </a:pPr>
            <a:r>
              <a:rPr lang="en-US" sz="2500" dirty="0">
                <a:solidFill>
                  <a:schemeClr val="tx1">
                    <a:lumMod val="95000"/>
                    <a:lumOff val="5000"/>
                  </a:schemeClr>
                </a:solidFill>
                <a:latin typeface="Times New Roman" panose="02020603050405020304" pitchFamily="18" charset="0"/>
                <a:cs typeface="Times New Roman" panose="02020603050405020304" pitchFamily="18" charset="0"/>
              </a:rPr>
              <a:t>Curriculum overview</a:t>
            </a:r>
          </a:p>
          <a:p>
            <a:r>
              <a:rPr lang="en-US" sz="2500" dirty="0">
                <a:solidFill>
                  <a:schemeClr val="tx1">
                    <a:lumMod val="95000"/>
                    <a:lumOff val="5000"/>
                  </a:schemeClr>
                </a:solidFill>
                <a:latin typeface="Times New Roman" panose="02020603050405020304" pitchFamily="18" charset="0"/>
                <a:cs typeface="Times New Roman" panose="02020603050405020304" pitchFamily="18" charset="0"/>
              </a:rPr>
              <a:t>Networking</a:t>
            </a:r>
          </a:p>
          <a:p>
            <a:r>
              <a:rPr lang="en-US" sz="2500" dirty="0">
                <a:solidFill>
                  <a:schemeClr val="tx1">
                    <a:lumMod val="95000"/>
                    <a:lumOff val="5000"/>
                  </a:schemeClr>
                </a:solidFill>
                <a:latin typeface="Times New Roman" panose="02020603050405020304" pitchFamily="18" charset="0"/>
                <a:cs typeface="Times New Roman" panose="02020603050405020304" pitchFamily="18" charset="0"/>
              </a:rPr>
              <a:t>M.S Office</a:t>
            </a:r>
          </a:p>
          <a:p>
            <a:r>
              <a:rPr lang="en-US" sz="2500" dirty="0">
                <a:solidFill>
                  <a:schemeClr val="tx1">
                    <a:lumMod val="95000"/>
                    <a:lumOff val="5000"/>
                  </a:schemeClr>
                </a:solidFill>
                <a:latin typeface="Times New Roman" panose="02020603050405020304" pitchFamily="18" charset="0"/>
                <a:cs typeface="Times New Roman" panose="02020603050405020304" pitchFamily="18" charset="0"/>
              </a:rPr>
              <a:t>HTML</a:t>
            </a:r>
          </a:p>
          <a:p>
            <a:r>
              <a:rPr lang="en-US" sz="2500" dirty="0">
                <a:solidFill>
                  <a:schemeClr val="tx1">
                    <a:lumMod val="95000"/>
                    <a:lumOff val="5000"/>
                  </a:schemeClr>
                </a:solidFill>
                <a:latin typeface="Times New Roman" panose="02020603050405020304" pitchFamily="18" charset="0"/>
                <a:cs typeface="Times New Roman" panose="02020603050405020304" pitchFamily="18" charset="0"/>
              </a:rPr>
              <a:t>CSS</a:t>
            </a:r>
          </a:p>
          <a:p>
            <a:r>
              <a:rPr lang="en-US" sz="2500" dirty="0">
                <a:solidFill>
                  <a:schemeClr val="tx1">
                    <a:lumMod val="95000"/>
                    <a:lumOff val="5000"/>
                  </a:schemeClr>
                </a:solidFill>
                <a:latin typeface="Times New Roman" panose="02020603050405020304" pitchFamily="18" charset="0"/>
                <a:cs typeface="Times New Roman" panose="02020603050405020304" pitchFamily="18" charset="0"/>
              </a:rPr>
              <a:t>Core python</a:t>
            </a:r>
          </a:p>
          <a:p>
            <a:r>
              <a:rPr lang="en-US" sz="2500" dirty="0" err="1">
                <a:solidFill>
                  <a:schemeClr val="tx1">
                    <a:lumMod val="95000"/>
                    <a:lumOff val="5000"/>
                  </a:schemeClr>
                </a:solidFill>
                <a:latin typeface="Times New Roman" panose="02020603050405020304" pitchFamily="18" charset="0"/>
                <a:cs typeface="Times New Roman" panose="02020603050405020304" pitchFamily="18" charset="0"/>
              </a:rPr>
              <a:t>Javascript</a:t>
            </a:r>
            <a:endParaRPr lang="en-US" sz="2500" dirty="0">
              <a:solidFill>
                <a:schemeClr val="tx1">
                  <a:lumMod val="95000"/>
                  <a:lumOff val="5000"/>
                </a:schemeClr>
              </a:solidFill>
              <a:latin typeface="Times New Roman" panose="02020603050405020304" pitchFamily="18" charset="0"/>
              <a:cs typeface="Times New Roman" panose="02020603050405020304" pitchFamily="18" charset="0"/>
            </a:endParaRPr>
          </a:p>
          <a:p>
            <a:r>
              <a:rPr lang="en-US" sz="2500" dirty="0">
                <a:solidFill>
                  <a:schemeClr val="tx1">
                    <a:lumMod val="95000"/>
                    <a:lumOff val="5000"/>
                  </a:schemeClr>
                </a:solidFill>
                <a:latin typeface="Times New Roman" panose="02020603050405020304" pitchFamily="18" charset="0"/>
                <a:cs typeface="Times New Roman" panose="02020603050405020304" pitchFamily="18" charset="0"/>
              </a:rPr>
              <a:t>Canva</a:t>
            </a:r>
          </a:p>
          <a:p>
            <a:r>
              <a:rPr lang="en-US" sz="2500" dirty="0">
                <a:solidFill>
                  <a:schemeClr val="tx1">
                    <a:lumMod val="95000"/>
                    <a:lumOff val="5000"/>
                  </a:schemeClr>
                </a:solidFill>
                <a:latin typeface="Times New Roman" panose="02020603050405020304" pitchFamily="18" charset="0"/>
                <a:cs typeface="Times New Roman" panose="02020603050405020304" pitchFamily="18" charset="0"/>
              </a:rPr>
              <a:t>Email</a:t>
            </a:r>
            <a:endParaRPr lang="en-IN" sz="2500" dirty="0">
              <a:solidFill>
                <a:schemeClr val="tx1">
                  <a:lumMod val="95000"/>
                  <a:lumOff val="5000"/>
                </a:schemeClr>
              </a:solidFill>
              <a:latin typeface="Times New Roman" panose="02020603050405020304" pitchFamily="18" charset="0"/>
              <a:cs typeface="Times New Roman" panose="02020603050405020304" pitchFamily="18" charset="0"/>
            </a:endParaRPr>
          </a:p>
          <a:p>
            <a:pPr algn="ctr"/>
            <a:endParaRPr lang="en-IN" dirty="0"/>
          </a:p>
        </p:txBody>
      </p:sp>
    </p:spTree>
    <p:extLst>
      <p:ext uri="{BB962C8B-B14F-4D97-AF65-F5344CB8AC3E}">
        <p14:creationId xmlns:p14="http://schemas.microsoft.com/office/powerpoint/2010/main" val="3138325025"/>
      </p:ext>
    </p:extLst>
  </p:cSld>
  <p:clrMapOvr>
    <a:masterClrMapping/>
  </p:clrMapOvr>
  <p:transition spd="slow">
    <p:push dir="u"/>
    <p:sndAc>
      <p:stSnd>
        <p:snd r:embed="rId2" name="applause.wav"/>
      </p:stSnd>
    </p:sndAc>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B2728-51E7-DF6C-C071-BEEA900D4BF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DC99DAA-0AC6-A332-7DED-A7A6930BCB95}"/>
              </a:ext>
            </a:extLst>
          </p:cNvPr>
          <p:cNvSpPr>
            <a:spLocks noGrp="1"/>
          </p:cNvSpPr>
          <p:nvPr>
            <p:ph sz="quarter" idx="13"/>
          </p:nvPr>
        </p:nvSpPr>
        <p:spPr/>
        <p:txBody>
          <a:bodyPr/>
          <a:lstStyle/>
          <a:p>
            <a:endParaRPr lang="en-IN" dirty="0"/>
          </a:p>
        </p:txBody>
      </p:sp>
      <p:sp>
        <p:nvSpPr>
          <p:cNvPr id="4" name="Rectangle: Rounded Corners 3">
            <a:extLst>
              <a:ext uri="{FF2B5EF4-FFF2-40B4-BE49-F238E27FC236}">
                <a16:creationId xmlns:a16="http://schemas.microsoft.com/office/drawing/2014/main" id="{CE4292D2-00DB-2DC7-8006-AF7671340843}"/>
              </a:ext>
            </a:extLst>
          </p:cNvPr>
          <p:cNvSpPr/>
          <p:nvPr/>
        </p:nvSpPr>
        <p:spPr>
          <a:xfrm>
            <a:off x="1021975" y="851649"/>
            <a:ext cx="10596283" cy="5791198"/>
          </a:xfrm>
          <a:prstGeom prst="roundRect">
            <a:avLst/>
          </a:prstGeom>
          <a:ln>
            <a:noFill/>
          </a:ln>
          <a:effectLst>
            <a:glow rad="63500">
              <a:schemeClr val="accent1">
                <a:satMod val="175000"/>
                <a:alpha val="40000"/>
              </a:schemeClr>
            </a:glow>
            <a:outerShdw blurRad="50800" dist="38100" dir="18900000" algn="bl" rotWithShape="0">
              <a:prstClr val="black">
                <a:alpha val="40000"/>
              </a:prstClr>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accent4"/>
          </a:lnRef>
          <a:fillRef idx="3">
            <a:schemeClr val="accent4"/>
          </a:fillRef>
          <a:effectRef idx="3">
            <a:schemeClr val="accent4"/>
          </a:effectRef>
          <a:fontRef idx="minor">
            <a:schemeClr val="lt1"/>
          </a:fontRef>
        </p:style>
        <p:txBody>
          <a:bodyPr rtlCol="0" anchor="ctr"/>
          <a:lstStyle/>
          <a:p>
            <a:r>
              <a:rPr lang="en-US" sz="2800" dirty="0">
                <a:latin typeface="Times New Roman" panose="02020603050405020304" pitchFamily="18" charset="0"/>
                <a:cs typeface="Times New Roman" panose="02020603050405020304" pitchFamily="18" charset="0"/>
              </a:rPr>
              <a:t>In last six month we are celebrating </a:t>
            </a:r>
            <a:r>
              <a:rPr lang="en-IN" sz="2800" dirty="0">
                <a:latin typeface="Times New Roman" panose="02020603050405020304" pitchFamily="18" charset="0"/>
                <a:cs typeface="Times New Roman" panose="02020603050405020304" pitchFamily="18" charset="0"/>
              </a:rPr>
              <a:t>World Environment Day Activity, Mother’s Day Activity,</a:t>
            </a:r>
            <a:r>
              <a:rPr lang="en-US" sz="2800" dirty="0">
                <a:latin typeface="Times New Roman" panose="02020603050405020304" pitchFamily="18" charset="0"/>
                <a:cs typeface="Times New Roman" panose="02020603050405020304" pitchFamily="18" charset="0"/>
              </a:rPr>
              <a:t> Debate on Chandrayan-3 Delhi Flood,</a:t>
            </a:r>
            <a:r>
              <a:rPr lang="en-IN" sz="2800" dirty="0">
                <a:latin typeface="Times New Roman" panose="02020603050405020304" pitchFamily="18" charset="0"/>
                <a:cs typeface="Times New Roman" panose="02020603050405020304" pitchFamily="18" charset="0"/>
              </a:rPr>
              <a:t> Independence Day Activity, Teacher’s Day Activity, Janmashtami Activity, Google Doodle Activity, Coding Hackathon, AI Activity,</a:t>
            </a:r>
            <a:r>
              <a:rPr lang="en-US" sz="2800" dirty="0">
                <a:latin typeface="Times New Roman" panose="02020603050405020304" pitchFamily="18" charset="0"/>
                <a:cs typeface="Times New Roman" panose="02020603050405020304" pitchFamily="18" charset="0"/>
              </a:rPr>
              <a:t> Career Counseling Session, Robotics Session by Mr. Prashant Sir and Mr. Govind Sir, Time Management Session by Bhanu Priya Mam, Improve Teaching Skill Session by Seema Prabhakar Mam, Curriculum Training by Vineet Sir, Here is some images attached.</a:t>
            </a:r>
          </a:p>
          <a:p>
            <a:pPr algn="ctr"/>
            <a:endParaRPr lang="en-US" sz="2800" b="1" dirty="0">
              <a:latin typeface="Times New Roman" panose="02020603050405020304" pitchFamily="18" charset="0"/>
              <a:cs typeface="Times New Roman" panose="02020603050405020304" pitchFamily="18" charset="0"/>
            </a:endParaRPr>
          </a:p>
          <a:p>
            <a:pPr algn="ctr"/>
            <a:endParaRPr lang="en-US" sz="2800" b="1" dirty="0">
              <a:latin typeface="Times New Roman" panose="02020603050405020304" pitchFamily="18" charset="0"/>
              <a:cs typeface="Times New Roman" panose="02020603050405020304" pitchFamily="18" charset="0"/>
            </a:endParaRPr>
          </a:p>
          <a:p>
            <a:pPr algn="ct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5882357"/>
      </p:ext>
    </p:extLst>
  </p:cSld>
  <p:clrMapOvr>
    <a:masterClrMapping/>
  </p:clrMapOvr>
  <p:transition spd="slow">
    <p:push dir="u"/>
    <p:sndAc>
      <p:stSnd>
        <p:snd r:embed="rId2" name="applause.wav"/>
      </p:stSnd>
    </p:sndAc>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39B4F-0D00-E7EB-0DB2-F4521EFA4CDE}"/>
              </a:ext>
            </a:extLst>
          </p:cNvPr>
          <p:cNvSpPr>
            <a:spLocks noGrp="1"/>
          </p:cNvSpPr>
          <p:nvPr>
            <p:ph type="title"/>
          </p:nvPr>
        </p:nvSpPr>
        <p:spPr>
          <a:xfrm>
            <a:off x="913775" y="618517"/>
            <a:ext cx="10364451" cy="954789"/>
          </a:xfrm>
        </p:spPr>
        <p:txBody>
          <a:bodyPr/>
          <a:lstStyle/>
          <a:p>
            <a:endParaRPr lang="en-IN" dirty="0"/>
          </a:p>
        </p:txBody>
      </p:sp>
      <p:pic>
        <p:nvPicPr>
          <p:cNvPr id="8" name="Content Placeholder 7">
            <a:extLst>
              <a:ext uri="{FF2B5EF4-FFF2-40B4-BE49-F238E27FC236}">
                <a16:creationId xmlns:a16="http://schemas.microsoft.com/office/drawing/2014/main" id="{D4E870BE-AF31-C7F3-3557-42DE777C996B}"/>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13775" y="1748187"/>
            <a:ext cx="3554007" cy="1999129"/>
          </a:xfrm>
        </p:spPr>
      </p:pic>
      <p:sp>
        <p:nvSpPr>
          <p:cNvPr id="4" name="Rectangle: Rounded Corners 3">
            <a:extLst>
              <a:ext uri="{FF2B5EF4-FFF2-40B4-BE49-F238E27FC236}">
                <a16:creationId xmlns:a16="http://schemas.microsoft.com/office/drawing/2014/main" id="{31923132-FB15-F26A-7EFB-307250A5D406}"/>
              </a:ext>
            </a:extLst>
          </p:cNvPr>
          <p:cNvSpPr/>
          <p:nvPr/>
        </p:nvSpPr>
        <p:spPr>
          <a:xfrm>
            <a:off x="2666687" y="712669"/>
            <a:ext cx="6858000" cy="712695"/>
          </a:xfrm>
          <a:prstGeom prst="round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2200" dirty="0">
                <a:latin typeface="Times New Roman" panose="02020603050405020304" pitchFamily="18" charset="0"/>
                <a:cs typeface="Times New Roman" panose="02020603050405020304" pitchFamily="18" charset="0"/>
              </a:rPr>
              <a:t>Extracurricular Activities images</a:t>
            </a:r>
            <a:endParaRPr lang="en-IN" sz="2200"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0CEECF3F-8A1A-44C4-4D93-B2633F3494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34363" y="1775104"/>
            <a:ext cx="2989857" cy="1999129"/>
          </a:xfrm>
          <a:prstGeom prst="rect">
            <a:avLst/>
          </a:prstGeom>
        </p:spPr>
      </p:pic>
      <p:pic>
        <p:nvPicPr>
          <p:cNvPr id="12" name="Picture 11">
            <a:extLst>
              <a:ext uri="{FF2B5EF4-FFF2-40B4-BE49-F238E27FC236}">
                <a16:creationId xmlns:a16="http://schemas.microsoft.com/office/drawing/2014/main" id="{1CA24449-90EF-0BAB-0309-F2EEEAE938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90801" y="1775104"/>
            <a:ext cx="3259331" cy="1999129"/>
          </a:xfrm>
          <a:prstGeom prst="rect">
            <a:avLst/>
          </a:prstGeom>
        </p:spPr>
      </p:pic>
      <p:pic>
        <p:nvPicPr>
          <p:cNvPr id="14" name="Picture 13">
            <a:extLst>
              <a:ext uri="{FF2B5EF4-FFF2-40B4-BE49-F238E27FC236}">
                <a16:creationId xmlns:a16="http://schemas.microsoft.com/office/drawing/2014/main" id="{423859F0-62D9-C05B-1B5D-F37ADA19460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3775" y="3899673"/>
            <a:ext cx="3554007" cy="2218764"/>
          </a:xfrm>
          <a:prstGeom prst="rect">
            <a:avLst/>
          </a:prstGeom>
        </p:spPr>
      </p:pic>
      <p:pic>
        <p:nvPicPr>
          <p:cNvPr id="16" name="Picture 15">
            <a:extLst>
              <a:ext uri="{FF2B5EF4-FFF2-40B4-BE49-F238E27FC236}">
                <a16:creationId xmlns:a16="http://schemas.microsoft.com/office/drawing/2014/main" id="{55BCA7F1-A078-F55F-E6ED-BF7EB6A69E5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34363" y="3899673"/>
            <a:ext cx="2989857" cy="2218764"/>
          </a:xfrm>
          <a:prstGeom prst="rect">
            <a:avLst/>
          </a:prstGeom>
        </p:spPr>
      </p:pic>
      <p:pic>
        <p:nvPicPr>
          <p:cNvPr id="18" name="Picture 17">
            <a:extLst>
              <a:ext uri="{FF2B5EF4-FFF2-40B4-BE49-F238E27FC236}">
                <a16:creationId xmlns:a16="http://schemas.microsoft.com/office/drawing/2014/main" id="{15440D92-ADDE-B1A9-BCDE-748F8C3143C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990801" y="3899673"/>
            <a:ext cx="3259331" cy="2218764"/>
          </a:xfrm>
          <a:prstGeom prst="rect">
            <a:avLst/>
          </a:prstGeom>
        </p:spPr>
      </p:pic>
    </p:spTree>
    <p:extLst>
      <p:ext uri="{BB962C8B-B14F-4D97-AF65-F5344CB8AC3E}">
        <p14:creationId xmlns:p14="http://schemas.microsoft.com/office/powerpoint/2010/main" val="740018953"/>
      </p:ext>
    </p:extLst>
  </p:cSld>
  <p:clrMapOvr>
    <a:masterClrMapping/>
  </p:clrMapOvr>
  <p:transition spd="slow">
    <p:push dir="u"/>
    <p:sndAc>
      <p:stSnd>
        <p:snd r:embed="rId2" name="applause.wav"/>
      </p:stSnd>
    </p:sndAc>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E1885-C5D6-B6DA-4EB9-5DE3E4C20BCE}"/>
              </a:ext>
            </a:extLst>
          </p:cNvPr>
          <p:cNvSpPr>
            <a:spLocks noGrp="1"/>
          </p:cNvSpPr>
          <p:nvPr>
            <p:ph type="title"/>
          </p:nvPr>
        </p:nvSpPr>
        <p:spPr>
          <a:xfrm>
            <a:off x="913775" y="618518"/>
            <a:ext cx="10364451" cy="80730"/>
          </a:xfrm>
        </p:spPr>
        <p:txBody>
          <a:bodyPr>
            <a:normAutofit fontScale="90000"/>
          </a:bodyPr>
          <a:lstStyle/>
          <a:p>
            <a:endParaRPr lang="en-IN" dirty="0"/>
          </a:p>
        </p:txBody>
      </p:sp>
      <p:pic>
        <p:nvPicPr>
          <p:cNvPr id="5" name="Content Placeholder 4">
            <a:extLst>
              <a:ext uri="{FF2B5EF4-FFF2-40B4-BE49-F238E27FC236}">
                <a16:creationId xmlns:a16="http://schemas.microsoft.com/office/drawing/2014/main" id="{AC9CCEB6-4B1C-17AC-B7FE-FE92F8BB8D3D}"/>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13775" y="893323"/>
            <a:ext cx="3093449" cy="2327337"/>
          </a:xfrm>
        </p:spPr>
      </p:pic>
      <p:pic>
        <p:nvPicPr>
          <p:cNvPr id="7" name="Picture 6">
            <a:extLst>
              <a:ext uri="{FF2B5EF4-FFF2-40B4-BE49-F238E27FC236}">
                <a16:creationId xmlns:a16="http://schemas.microsoft.com/office/drawing/2014/main" id="{950AE054-773E-7FC3-2CFD-03056D23D7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5484" y="893323"/>
            <a:ext cx="3617257" cy="2327337"/>
          </a:xfrm>
          <a:prstGeom prst="rect">
            <a:avLst/>
          </a:prstGeom>
        </p:spPr>
      </p:pic>
      <p:pic>
        <p:nvPicPr>
          <p:cNvPr id="9" name="Picture 8">
            <a:extLst>
              <a:ext uri="{FF2B5EF4-FFF2-40B4-BE49-F238E27FC236}">
                <a16:creationId xmlns:a16="http://schemas.microsoft.com/office/drawing/2014/main" id="{128C0FA3-E120-6C18-05C7-DBC5D5CAED4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41343" y="893323"/>
            <a:ext cx="3617257" cy="2327337"/>
          </a:xfrm>
          <a:prstGeom prst="rect">
            <a:avLst/>
          </a:prstGeom>
        </p:spPr>
      </p:pic>
      <p:pic>
        <p:nvPicPr>
          <p:cNvPr id="11" name="Picture 10">
            <a:extLst>
              <a:ext uri="{FF2B5EF4-FFF2-40B4-BE49-F238E27FC236}">
                <a16:creationId xmlns:a16="http://schemas.microsoft.com/office/drawing/2014/main" id="{A04732F6-94BF-D269-62BB-26698F3B349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3775" y="3414735"/>
            <a:ext cx="3093449" cy="2327337"/>
          </a:xfrm>
          <a:prstGeom prst="rect">
            <a:avLst/>
          </a:prstGeom>
        </p:spPr>
      </p:pic>
      <p:pic>
        <p:nvPicPr>
          <p:cNvPr id="13" name="Picture 12">
            <a:extLst>
              <a:ext uri="{FF2B5EF4-FFF2-40B4-BE49-F238E27FC236}">
                <a16:creationId xmlns:a16="http://schemas.microsoft.com/office/drawing/2014/main" id="{30F7C4C1-CC9D-6F7F-F9CC-B41EE9990A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95484" y="3414735"/>
            <a:ext cx="3617257" cy="2327337"/>
          </a:xfrm>
          <a:prstGeom prst="rect">
            <a:avLst/>
          </a:prstGeom>
        </p:spPr>
      </p:pic>
      <p:pic>
        <p:nvPicPr>
          <p:cNvPr id="15" name="Picture 14">
            <a:extLst>
              <a:ext uri="{FF2B5EF4-FFF2-40B4-BE49-F238E27FC236}">
                <a16:creationId xmlns:a16="http://schemas.microsoft.com/office/drawing/2014/main" id="{426140FB-8CE6-8ADE-5D1C-0D4BD900A22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41343" y="3310729"/>
            <a:ext cx="3617257" cy="2431343"/>
          </a:xfrm>
          <a:prstGeom prst="rect">
            <a:avLst/>
          </a:prstGeom>
        </p:spPr>
      </p:pic>
    </p:spTree>
    <p:extLst>
      <p:ext uri="{BB962C8B-B14F-4D97-AF65-F5344CB8AC3E}">
        <p14:creationId xmlns:p14="http://schemas.microsoft.com/office/powerpoint/2010/main" val="340126039"/>
      </p:ext>
    </p:extLst>
  </p:cSld>
  <p:clrMapOvr>
    <a:masterClrMapping/>
  </p:clrMapOvr>
  <p:transition spd="slow">
    <p:push dir="u"/>
    <p:sndAc>
      <p:stSnd>
        <p:snd r:embed="rId2" name="applause.wav"/>
      </p:stSnd>
    </p:sndAc>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4395F-8D79-A7E8-D75F-03107B74F422}"/>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CDAA0C20-8C44-FB83-D95F-358424CB43AE}"/>
              </a:ext>
            </a:extLst>
          </p:cNvPr>
          <p:cNvSpPr>
            <a:spLocks noGrp="1"/>
          </p:cNvSpPr>
          <p:nvPr>
            <p:ph sz="quarter" idx="13"/>
          </p:nvPr>
        </p:nvSpPr>
        <p:spPr>
          <a:xfrm>
            <a:off x="913774" y="1922930"/>
            <a:ext cx="10363826" cy="3868270"/>
          </a:xfrm>
        </p:spPr>
        <p:txBody>
          <a:bodyPr/>
          <a:lstStyle/>
          <a:p>
            <a:endParaRPr lang="en-IN" dirty="0"/>
          </a:p>
        </p:txBody>
      </p:sp>
      <p:sp>
        <p:nvSpPr>
          <p:cNvPr id="4" name="Rectangle 3">
            <a:extLst>
              <a:ext uri="{FF2B5EF4-FFF2-40B4-BE49-F238E27FC236}">
                <a16:creationId xmlns:a16="http://schemas.microsoft.com/office/drawing/2014/main" id="{B109F09C-7156-3AA7-85CD-6BA24E4E8A15}"/>
              </a:ext>
            </a:extLst>
          </p:cNvPr>
          <p:cNvSpPr/>
          <p:nvPr/>
        </p:nvSpPr>
        <p:spPr>
          <a:xfrm>
            <a:off x="913148" y="618517"/>
            <a:ext cx="9641541" cy="995083"/>
          </a:xfrm>
          <a:prstGeom prst="rect">
            <a:avLst/>
          </a:prstGeom>
          <a:effectLst>
            <a:reflection blurRad="6350" stA="50000" endA="300" endPos="55000" dir="5400000" sy="-100000" algn="bl" rotWithShape="0"/>
          </a:effectLst>
        </p:spPr>
        <p:style>
          <a:lnRef idx="3">
            <a:schemeClr val="lt1"/>
          </a:lnRef>
          <a:fillRef idx="1">
            <a:schemeClr val="accent2"/>
          </a:fillRef>
          <a:effectRef idx="1">
            <a:schemeClr val="accent2"/>
          </a:effectRef>
          <a:fontRef idx="minor">
            <a:schemeClr val="lt1"/>
          </a:fontRef>
        </p:style>
        <p:txBody>
          <a:bodyPr rtlCol="0" anchor="ctr"/>
          <a:lstStyle/>
          <a:p>
            <a:pPr algn="ctr"/>
            <a:r>
              <a:rPr lang="en-US" sz="4000" dirty="0">
                <a:latin typeface="Times New Roman" panose="02020603050405020304" pitchFamily="18" charset="0"/>
                <a:cs typeface="Times New Roman" panose="02020603050405020304" pitchFamily="18" charset="0"/>
              </a:rPr>
              <a:t>Achievements</a:t>
            </a:r>
            <a:endParaRPr lang="en-IN" sz="40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1C1D0FB5-F6A5-F615-4823-9B9868E33771}"/>
              </a:ext>
            </a:extLst>
          </p:cNvPr>
          <p:cNvSpPr/>
          <p:nvPr/>
        </p:nvSpPr>
        <p:spPr>
          <a:xfrm>
            <a:off x="913148" y="1801954"/>
            <a:ext cx="10363826" cy="4827446"/>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IN" dirty="0"/>
          </a:p>
        </p:txBody>
      </p:sp>
      <p:pic>
        <p:nvPicPr>
          <p:cNvPr id="6" name="Picture 5">
            <a:extLst>
              <a:ext uri="{FF2B5EF4-FFF2-40B4-BE49-F238E27FC236}">
                <a16:creationId xmlns:a16="http://schemas.microsoft.com/office/drawing/2014/main" id="{953B2B28-BF8B-C5E0-9FED-7F5F4C125AF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6025" y="1887399"/>
            <a:ext cx="1590675" cy="1819275"/>
          </a:xfrm>
          <a:prstGeom prst="rect">
            <a:avLst/>
          </a:prstGeom>
        </p:spPr>
      </p:pic>
      <p:sp>
        <p:nvSpPr>
          <p:cNvPr id="8" name="Rectangle 7">
            <a:extLst>
              <a:ext uri="{FF2B5EF4-FFF2-40B4-BE49-F238E27FC236}">
                <a16:creationId xmlns:a16="http://schemas.microsoft.com/office/drawing/2014/main" id="{5DB972DE-CD9A-4C7F-C4D3-B0C8FCC583DE}"/>
              </a:ext>
            </a:extLst>
          </p:cNvPr>
          <p:cNvSpPr/>
          <p:nvPr/>
        </p:nvSpPr>
        <p:spPr>
          <a:xfrm>
            <a:off x="2823882" y="1801954"/>
            <a:ext cx="8453092" cy="4827446"/>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800" dirty="0">
                <a:solidFill>
                  <a:srgbClr val="000000"/>
                </a:solidFill>
                <a:effectLst/>
                <a:latin typeface="Times New Roman" panose="02020603050405020304" pitchFamily="18" charset="0"/>
                <a:ea typeface="Times New Roman" panose="02020603050405020304" pitchFamily="18" charset="0"/>
              </a:rPr>
              <a:t>In the bustling city of Gurugram, where aspirations often face towering challenges, the remarkable journey of Shalini Kumar stands as a shining to determination and ambition. At the age of 20, Shalini has defied the odds to become a successful salesgirl at More </a:t>
            </a:r>
            <a:r>
              <a:rPr lang="en-US" sz="1800" dirty="0" err="1">
                <a:solidFill>
                  <a:srgbClr val="000000"/>
                </a:solidFill>
                <a:effectLst/>
                <a:latin typeface="Times New Roman" panose="02020603050405020304" pitchFamily="18" charset="0"/>
                <a:ea typeface="Times New Roman" panose="02020603050405020304" pitchFamily="18" charset="0"/>
              </a:rPr>
              <a:t>Hypermart</a:t>
            </a:r>
            <a:r>
              <a:rPr lang="en-US" sz="1800" dirty="0">
                <a:solidFill>
                  <a:srgbClr val="000000"/>
                </a:solidFill>
                <a:effectLst/>
                <a:latin typeface="Times New Roman" panose="02020603050405020304" pitchFamily="18" charset="0"/>
                <a:ea typeface="Times New Roman" panose="02020603050405020304" pitchFamily="18" charset="0"/>
              </a:rPr>
              <a:t> in Sector 37, Gurugram, proving that with hard work and dedication, one can turn dreams into reality. Born into a family of six members, Shalini's father, Mr. </a:t>
            </a:r>
            <a:r>
              <a:rPr lang="en-US" sz="1800" dirty="0" err="1">
                <a:solidFill>
                  <a:srgbClr val="000000"/>
                </a:solidFill>
                <a:effectLst/>
                <a:latin typeface="Times New Roman" panose="02020603050405020304" pitchFamily="18" charset="0"/>
                <a:ea typeface="Times New Roman" panose="02020603050405020304" pitchFamily="18" charset="0"/>
              </a:rPr>
              <a:t>Bablu</a:t>
            </a:r>
            <a:r>
              <a:rPr lang="en-US" sz="1800" dirty="0">
                <a:solidFill>
                  <a:srgbClr val="000000"/>
                </a:solidFill>
                <a:effectLst/>
                <a:latin typeface="Times New Roman" panose="02020603050405020304" pitchFamily="18" charset="0"/>
                <a:ea typeface="Times New Roman" panose="02020603050405020304" pitchFamily="18" charset="0"/>
              </a:rPr>
              <a:t> Kumar, serves as a manager in a local company. His monthly income of 17,000 though modest, underscores the family's dedication and commitment to a better life. The Kumar family, with their humble beginnings in </a:t>
            </a:r>
            <a:r>
              <a:rPr lang="en-US" sz="1800" dirty="0" err="1">
                <a:solidFill>
                  <a:srgbClr val="000000"/>
                </a:solidFill>
                <a:effectLst/>
                <a:latin typeface="Times New Roman" panose="02020603050405020304" pitchFamily="18" charset="0"/>
                <a:ea typeface="Times New Roman" panose="02020603050405020304" pitchFamily="18" charset="0"/>
              </a:rPr>
              <a:t>Basai</a:t>
            </a:r>
            <a:r>
              <a:rPr lang="en-US" sz="1800" dirty="0">
                <a:solidFill>
                  <a:srgbClr val="000000"/>
                </a:solidFill>
                <a:effectLst/>
                <a:latin typeface="Times New Roman" panose="02020603050405020304" pitchFamily="18" charset="0"/>
                <a:ea typeface="Times New Roman" panose="02020603050405020304" pitchFamily="18" charset="0"/>
              </a:rPr>
              <a:t> Enclave, Gurugram, shared a common vision for a brighter </a:t>
            </a:r>
            <a:r>
              <a:rPr lang="en-US" sz="1800" dirty="0" err="1">
                <a:solidFill>
                  <a:srgbClr val="000000"/>
                </a:solidFill>
                <a:effectLst/>
                <a:latin typeface="Times New Roman" panose="02020603050405020304" pitchFamily="18" charset="0"/>
                <a:ea typeface="Times New Roman" panose="02020603050405020304" pitchFamily="18" charset="0"/>
              </a:rPr>
              <a:t>future.Shalini's</a:t>
            </a:r>
            <a:r>
              <a:rPr lang="en-US" sz="1800" dirty="0">
                <a:solidFill>
                  <a:srgbClr val="000000"/>
                </a:solidFill>
                <a:effectLst/>
                <a:latin typeface="Times New Roman" panose="02020603050405020304" pitchFamily="18" charset="0"/>
                <a:ea typeface="Times New Roman" panose="02020603050405020304" pitchFamily="18" charset="0"/>
              </a:rPr>
              <a:t> journey took a transformative turn when she set her sights on a career at More </a:t>
            </a:r>
            <a:r>
              <a:rPr lang="en-US" sz="1800" dirty="0" err="1">
                <a:solidFill>
                  <a:srgbClr val="000000"/>
                </a:solidFill>
                <a:effectLst/>
                <a:latin typeface="Times New Roman" panose="02020603050405020304" pitchFamily="18" charset="0"/>
                <a:ea typeface="Times New Roman" panose="02020603050405020304" pitchFamily="18" charset="0"/>
              </a:rPr>
              <a:t>Hypermart</a:t>
            </a:r>
            <a:r>
              <a:rPr lang="en-US" sz="1800" dirty="0">
                <a:solidFill>
                  <a:srgbClr val="000000"/>
                </a:solidFill>
                <a:effectLst/>
                <a:latin typeface="Times New Roman" panose="02020603050405020304" pitchFamily="18" charset="0"/>
                <a:ea typeface="Times New Roman" panose="02020603050405020304" pitchFamily="18" charset="0"/>
              </a:rPr>
              <a:t> in Sector 37, Gurugram. Armed with determination and a desire to make a difference, she decided to pursue a career as a salesgirl. Her relentless pursuit of this goal paid off when she was offered the position she had longed for.</a:t>
            </a:r>
            <a:r>
              <a:rPr lang="en-US" sz="1800" dirty="0">
                <a:solidFill>
                  <a:srgbClr val="000000"/>
                </a:solidFill>
                <a:effectLst/>
                <a:latin typeface="Calibri" panose="020F0502020204030204" pitchFamily="34" charset="0"/>
                <a:ea typeface="Calibri" panose="020F0502020204030204" pitchFamily="34" charset="0"/>
                <a:cs typeface="Mangal" panose="02040503050203030202" pitchFamily="18" charset="0"/>
              </a:rPr>
              <a:t> Shalini's role as a salesgirl at More </a:t>
            </a:r>
            <a:r>
              <a:rPr lang="en-US" sz="1800" dirty="0" err="1">
                <a:solidFill>
                  <a:srgbClr val="000000"/>
                </a:solidFill>
                <a:effectLst/>
                <a:latin typeface="Calibri" panose="020F0502020204030204" pitchFamily="34" charset="0"/>
                <a:ea typeface="Calibri" panose="020F0502020204030204" pitchFamily="34" charset="0"/>
                <a:cs typeface="Mangal" panose="02040503050203030202" pitchFamily="18" charset="0"/>
              </a:rPr>
              <a:t>Hypermart</a:t>
            </a:r>
            <a:r>
              <a:rPr lang="en-US" sz="1800" dirty="0">
                <a:solidFill>
                  <a:srgbClr val="000000"/>
                </a:solidFill>
                <a:effectLst/>
                <a:latin typeface="Calibri" panose="020F0502020204030204" pitchFamily="34" charset="0"/>
                <a:ea typeface="Calibri" panose="020F0502020204030204" pitchFamily="34" charset="0"/>
                <a:cs typeface="Mangal" panose="02040503050203030202" pitchFamily="18" charset="0"/>
              </a:rPr>
              <a:t> not only provides her with a steady monthly salary of 15,000 but also serves as a testament to her dedication and commitment to her career. Her journey is a living example of how dreams can be realized through unwavering determination.</a:t>
            </a:r>
            <a:endParaRPr lang="en-IN" sz="1800" dirty="0">
              <a:effectLst/>
              <a:latin typeface="Times New Roman" panose="02020603050405020304" pitchFamily="18" charset="0"/>
              <a:ea typeface="Times New Roman" panose="02020603050405020304" pitchFamily="18" charset="0"/>
            </a:endParaRPr>
          </a:p>
          <a:p>
            <a:pPr algn="just"/>
            <a:endParaRPr lang="en-IN" sz="1800" dirty="0">
              <a:effectLst/>
              <a:latin typeface="Times New Roman" panose="02020603050405020304" pitchFamily="18" charset="0"/>
              <a:ea typeface="Times New Roman" panose="02020603050405020304" pitchFamily="18" charset="0"/>
            </a:endParaRPr>
          </a:p>
          <a:p>
            <a:pPr algn="ctr"/>
            <a:endParaRPr lang="en-IN" dirty="0"/>
          </a:p>
        </p:txBody>
      </p:sp>
      <p:pic>
        <p:nvPicPr>
          <p:cNvPr id="9" name="Picture 8">
            <a:extLst>
              <a:ext uri="{FF2B5EF4-FFF2-40B4-BE49-F238E27FC236}">
                <a16:creationId xmlns:a16="http://schemas.microsoft.com/office/drawing/2014/main" id="{725A5F35-F5BE-FD7E-BEED-402153ADE46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09784" y="3742205"/>
            <a:ext cx="1912846" cy="1434634"/>
          </a:xfrm>
          <a:prstGeom prst="rect">
            <a:avLst/>
          </a:prstGeom>
        </p:spPr>
      </p:pic>
      <p:pic>
        <p:nvPicPr>
          <p:cNvPr id="10" name="Picture 9">
            <a:extLst>
              <a:ext uri="{FF2B5EF4-FFF2-40B4-BE49-F238E27FC236}">
                <a16:creationId xmlns:a16="http://schemas.microsoft.com/office/drawing/2014/main" id="{67A9DC7A-E4A2-9722-90A7-C0763358BBF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1827" y="5129377"/>
            <a:ext cx="1850803" cy="1388103"/>
          </a:xfrm>
          <a:prstGeom prst="rect">
            <a:avLst/>
          </a:prstGeom>
        </p:spPr>
      </p:pic>
    </p:spTree>
    <p:extLst>
      <p:ext uri="{BB962C8B-B14F-4D97-AF65-F5344CB8AC3E}">
        <p14:creationId xmlns:p14="http://schemas.microsoft.com/office/powerpoint/2010/main" val="3219853994"/>
      </p:ext>
    </p:extLst>
  </p:cSld>
  <p:clrMapOvr>
    <a:masterClrMapping/>
  </p:clrMapOvr>
  <p:transition spd="slow">
    <p:push dir="u"/>
    <p:sndAc>
      <p:stSnd>
        <p:snd r:embed="rId2" name="applause.wav"/>
      </p:stSnd>
    </p:sndAc>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3987C-4429-8AB8-9593-CDF81295CB51}"/>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36D46A18-BC88-32A8-A8FE-5F6BFFA8FACC}"/>
              </a:ext>
            </a:extLst>
          </p:cNvPr>
          <p:cNvSpPr>
            <a:spLocks noGrp="1"/>
          </p:cNvSpPr>
          <p:nvPr>
            <p:ph sz="quarter" idx="13"/>
          </p:nvPr>
        </p:nvSpPr>
        <p:spPr>
          <a:xfrm>
            <a:off x="913774" y="2043954"/>
            <a:ext cx="10363826" cy="3747246"/>
          </a:xfrm>
        </p:spPr>
        <p:txBody>
          <a:bodyPr/>
          <a:lstStyle/>
          <a:p>
            <a:endParaRPr lang="en-IN" dirty="0"/>
          </a:p>
        </p:txBody>
      </p:sp>
      <p:sp>
        <p:nvSpPr>
          <p:cNvPr id="4" name="Rectangle 3">
            <a:extLst>
              <a:ext uri="{FF2B5EF4-FFF2-40B4-BE49-F238E27FC236}">
                <a16:creationId xmlns:a16="http://schemas.microsoft.com/office/drawing/2014/main" id="{1E262942-FE13-BBAC-A8B1-EDA53E6F128C}"/>
              </a:ext>
            </a:extLst>
          </p:cNvPr>
          <p:cNvSpPr/>
          <p:nvPr/>
        </p:nvSpPr>
        <p:spPr>
          <a:xfrm>
            <a:off x="913146" y="813548"/>
            <a:ext cx="10363825" cy="883023"/>
          </a:xfrm>
          <a:prstGeom prst="rect">
            <a:avLst/>
          </a:prstGeom>
          <a:effectLst>
            <a:glow rad="63500">
              <a:schemeClr val="accent1">
                <a:satMod val="175000"/>
                <a:alpha val="40000"/>
              </a:schemeClr>
            </a:glow>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4200" dirty="0">
                <a:latin typeface="Times New Roman" panose="02020603050405020304" pitchFamily="18" charset="0"/>
                <a:cs typeface="Times New Roman" panose="02020603050405020304" pitchFamily="18" charset="0"/>
              </a:rPr>
              <a:t>Conclusion</a:t>
            </a:r>
            <a:r>
              <a:rPr lang="en-US" dirty="0"/>
              <a:t> </a:t>
            </a:r>
            <a:endParaRPr lang="en-IN" dirty="0"/>
          </a:p>
        </p:txBody>
      </p:sp>
      <p:sp>
        <p:nvSpPr>
          <p:cNvPr id="5" name="Rectangle 4">
            <a:extLst>
              <a:ext uri="{FF2B5EF4-FFF2-40B4-BE49-F238E27FC236}">
                <a16:creationId xmlns:a16="http://schemas.microsoft.com/office/drawing/2014/main" id="{F866FDB3-978E-DB2E-2E9E-6E73FC1EE578}"/>
              </a:ext>
            </a:extLst>
          </p:cNvPr>
          <p:cNvSpPr/>
          <p:nvPr/>
        </p:nvSpPr>
        <p:spPr>
          <a:xfrm>
            <a:off x="913147" y="1855694"/>
            <a:ext cx="10363825" cy="3747246"/>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2"/>
          </a:lnRef>
          <a:fillRef idx="3">
            <a:schemeClr val="accent2"/>
          </a:fillRef>
          <a:effectRef idx="2">
            <a:schemeClr val="accent2"/>
          </a:effectRef>
          <a:fontRef idx="minor">
            <a:schemeClr val="lt1"/>
          </a:fontRef>
        </p:style>
        <p:txBody>
          <a:bodyPr rtlCol="0" anchor="ctr"/>
          <a:lstStyle/>
          <a:p>
            <a:pPr>
              <a:buFont typeface="Wingdings" pitchFamily="2" charset="2"/>
              <a:buChar char="Ø"/>
            </a:pPr>
            <a:r>
              <a:rPr lang="en-IN" sz="2200" dirty="0">
                <a:latin typeface="Times New Roman" panose="02020603050405020304" pitchFamily="18" charset="0"/>
                <a:cs typeface="Times New Roman" panose="02020603050405020304" pitchFamily="18" charset="0"/>
              </a:rPr>
              <a:t>The final conclusion is that we have given our 100%. What we have taught our students, we have given more knowledge to our students or we have got good response from the students, what instructions we have given to them, they have performed well.</a:t>
            </a:r>
          </a:p>
          <a:p>
            <a:pPr>
              <a:buFont typeface="Wingdings" pitchFamily="2" charset="2"/>
              <a:buChar char="Ø"/>
            </a:pPr>
            <a:r>
              <a:rPr lang="en-IN" sz="2200" dirty="0">
                <a:latin typeface="Times New Roman" panose="02020603050405020304" pitchFamily="18" charset="0"/>
                <a:cs typeface="Times New Roman" panose="02020603050405020304" pitchFamily="18" charset="0"/>
              </a:rPr>
              <a:t>Whatever session or training Literacy India has organized, we have attended all the sessions or whatever task they have been given, we have performed the task on time. And as many trainings as we have got like Curriculum training, robotics training, job readiness workshop and etc. We learn new technology and new techniques from a workshop or training.</a:t>
            </a:r>
          </a:p>
          <a:p>
            <a:pPr algn="ctr"/>
            <a:endParaRPr lang="en-IN" dirty="0"/>
          </a:p>
        </p:txBody>
      </p:sp>
    </p:spTree>
    <p:extLst>
      <p:ext uri="{BB962C8B-B14F-4D97-AF65-F5344CB8AC3E}">
        <p14:creationId xmlns:p14="http://schemas.microsoft.com/office/powerpoint/2010/main" val="80505653"/>
      </p:ext>
    </p:extLst>
  </p:cSld>
  <p:clrMapOvr>
    <a:masterClrMapping/>
  </p:clrMapOvr>
  <p:transition spd="slow">
    <p:push dir="u"/>
    <p:sndAc>
      <p:stSnd>
        <p:snd r:embed="rId2" name="applause.wav"/>
      </p:stSnd>
    </p:sndAc>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88D69-9F98-4A3E-FB9B-14E4773A864F}"/>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202E5BA4-EF8D-8B80-F50D-30FDA36A7E9F}"/>
              </a:ext>
            </a:extLst>
          </p:cNvPr>
          <p:cNvSpPr>
            <a:spLocks noGrp="1"/>
          </p:cNvSpPr>
          <p:nvPr>
            <p:ph sz="quarter" idx="13"/>
          </p:nvPr>
        </p:nvSpPr>
        <p:spPr>
          <a:xfrm>
            <a:off x="913774" y="2367093"/>
            <a:ext cx="10363826" cy="2635214"/>
          </a:xfrm>
        </p:spPr>
        <p:txBody>
          <a:bodyPr/>
          <a:lstStyle/>
          <a:p>
            <a:endParaRPr lang="en-IN" dirty="0"/>
          </a:p>
        </p:txBody>
      </p:sp>
      <p:sp>
        <p:nvSpPr>
          <p:cNvPr id="4" name="Rectangle 3">
            <a:extLst>
              <a:ext uri="{FF2B5EF4-FFF2-40B4-BE49-F238E27FC236}">
                <a16:creationId xmlns:a16="http://schemas.microsoft.com/office/drawing/2014/main" id="{12811BD5-ED88-8F24-3BD3-23618EBDD005}"/>
              </a:ext>
            </a:extLst>
          </p:cNvPr>
          <p:cNvSpPr/>
          <p:nvPr/>
        </p:nvSpPr>
        <p:spPr>
          <a:xfrm>
            <a:off x="1183341" y="775884"/>
            <a:ext cx="6911788" cy="1048870"/>
          </a:xfrm>
          <a:prstGeom prst="rect">
            <a:avLst/>
          </a:prstGeom>
          <a:effectLst>
            <a:outerShdw blurRad="63500" dist="25400" dir="5400000" algn="ctr" rotWithShape="0">
              <a:srgbClr val="000000">
                <a:alpha val="69000"/>
              </a:srgbClr>
            </a:outerShdw>
            <a:reflection blurRad="6350" stA="52000" endA="300" endPos="35000" dir="5400000" sy="-100000" algn="bl" rotWithShape="0"/>
          </a:effectLst>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4000" dirty="0">
                <a:latin typeface="Times New Roman" panose="02020603050405020304" pitchFamily="18" charset="0"/>
                <a:cs typeface="Times New Roman" panose="02020603050405020304" pitchFamily="18" charset="0"/>
              </a:rPr>
              <a:t>Suggestion </a:t>
            </a:r>
            <a:endParaRPr lang="en-IN" sz="4000" dirty="0">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DF1C2D7B-8200-7370-0224-9B7776F1C22E}"/>
              </a:ext>
            </a:extLst>
          </p:cNvPr>
          <p:cNvSpPr/>
          <p:nvPr/>
        </p:nvSpPr>
        <p:spPr>
          <a:xfrm>
            <a:off x="913774" y="2367093"/>
            <a:ext cx="8552330" cy="2272144"/>
          </a:xfrm>
          <a:prstGeom prst="roundRect">
            <a:avLst/>
          </a:prstGeom>
          <a:ln>
            <a:solidFill>
              <a:schemeClr val="tx2">
                <a:lumMod val="50000"/>
              </a:schemeClr>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00" b="1" dirty="0">
                <a:solidFill>
                  <a:schemeClr val="tx1"/>
                </a:solidFill>
                <a:effectLst/>
                <a:latin typeface="Times New Roman" panose="02020603050405020304" pitchFamily="18" charset="0"/>
                <a:cs typeface="Times New Roman" panose="02020603050405020304" pitchFamily="18" charset="0"/>
              </a:rPr>
              <a:t>Mentorship and Industry Engagement:</a:t>
            </a:r>
            <a:endParaRPr lang="en-US" sz="2200" dirty="0">
              <a:solidFill>
                <a:schemeClr val="tx1"/>
              </a:solidFill>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200" b="0" i="0" dirty="0">
                <a:solidFill>
                  <a:schemeClr val="bg1"/>
                </a:solidFill>
                <a:effectLst/>
                <a:latin typeface="Times New Roman" panose="02020603050405020304" pitchFamily="18" charset="0"/>
                <a:cs typeface="Times New Roman" panose="02020603050405020304" pitchFamily="18" charset="0"/>
              </a:rPr>
              <a:t>Establish mentorship programs with industry professionals to provide guidance and networking opportunities.</a:t>
            </a:r>
            <a:br>
              <a:rPr lang="en-US" sz="2200" dirty="0">
                <a:solidFill>
                  <a:schemeClr val="bg1"/>
                </a:solidFill>
                <a:effectLst/>
                <a:latin typeface="Times New Roman" panose="02020603050405020304" pitchFamily="18" charset="0"/>
                <a:cs typeface="Times New Roman" panose="02020603050405020304" pitchFamily="18" charset="0"/>
              </a:rPr>
            </a:br>
            <a:endParaRPr lang="en-IN" sz="22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1429556"/>
      </p:ext>
    </p:extLst>
  </p:cSld>
  <p:clrMapOvr>
    <a:masterClrMapping/>
  </p:clrMapOvr>
  <p:transition spd="slow">
    <p:push dir="u"/>
    <p:sndAc>
      <p:stSnd>
        <p:snd r:embed="rId2" name="applause.wav"/>
      </p:stSnd>
    </p:sndAc>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D2FF3-8BA0-A709-1E34-93BAB7DB477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3544D84-73AE-F415-F56C-43636D226A80}"/>
              </a:ext>
            </a:extLst>
          </p:cNvPr>
          <p:cNvSpPr>
            <a:spLocks noGrp="1"/>
          </p:cNvSpPr>
          <p:nvPr>
            <p:ph sz="quarter" idx="13"/>
          </p:nvPr>
        </p:nvSpPr>
        <p:spPr/>
        <p:txBody>
          <a:bodyPr/>
          <a:lstStyle/>
          <a:p>
            <a:endParaRPr lang="en-IN" dirty="0"/>
          </a:p>
        </p:txBody>
      </p:sp>
      <p:sp>
        <p:nvSpPr>
          <p:cNvPr id="4" name="Rectangle: Rounded Corners 3">
            <a:extLst>
              <a:ext uri="{FF2B5EF4-FFF2-40B4-BE49-F238E27FC236}">
                <a16:creationId xmlns:a16="http://schemas.microsoft.com/office/drawing/2014/main" id="{163383DE-E734-E025-852A-778F09CFDD5C}"/>
              </a:ext>
            </a:extLst>
          </p:cNvPr>
          <p:cNvSpPr/>
          <p:nvPr/>
        </p:nvSpPr>
        <p:spPr>
          <a:xfrm>
            <a:off x="2743200" y="2189630"/>
            <a:ext cx="5472953" cy="1949823"/>
          </a:xfrm>
          <a:prstGeom prst="round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3">
            <a:schemeClr val="lt1"/>
          </a:lnRef>
          <a:fillRef idx="1">
            <a:schemeClr val="accent2"/>
          </a:fillRef>
          <a:effectRef idx="1">
            <a:schemeClr val="accent2"/>
          </a:effectRef>
          <a:fontRef idx="minor">
            <a:schemeClr val="lt1"/>
          </a:fontRef>
        </p:style>
        <p:txBody>
          <a:bodyPr rtlCol="0" anchor="ctr"/>
          <a:lstStyle/>
          <a:p>
            <a:pPr algn="ctr"/>
            <a:r>
              <a:rPr lang="en-US"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 You</a:t>
            </a:r>
            <a:endParaRPr lang="en-IN"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7C342AD3-D614-34B1-C2C3-736D01FD46FA}"/>
              </a:ext>
            </a:extLst>
          </p:cNvPr>
          <p:cNvSpPr/>
          <p:nvPr/>
        </p:nvSpPr>
        <p:spPr>
          <a:xfrm>
            <a:off x="8041341" y="5177118"/>
            <a:ext cx="3119718" cy="51098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Presented by-Abhilash Pathak</a:t>
            </a:r>
            <a:endParaRPr lang="en-IN" dirty="0"/>
          </a:p>
        </p:txBody>
      </p:sp>
    </p:spTree>
    <p:extLst>
      <p:ext uri="{BB962C8B-B14F-4D97-AF65-F5344CB8AC3E}">
        <p14:creationId xmlns:p14="http://schemas.microsoft.com/office/powerpoint/2010/main" val="134505434"/>
      </p:ext>
    </p:extLst>
  </p:cSld>
  <p:clrMapOvr>
    <a:masterClrMapping/>
  </p:clrMapOvr>
  <p:transition spd="slow">
    <p:push dir="u"/>
    <p:sndAc>
      <p:stSnd>
        <p:snd r:embed="rId2" name="applause.wav"/>
      </p:stSnd>
    </p:sndAc>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83160-E04B-E604-C2AD-F3E479370B1B}"/>
              </a:ext>
            </a:extLst>
          </p:cNvPr>
          <p:cNvSpPr>
            <a:spLocks noGrp="1"/>
          </p:cNvSpPr>
          <p:nvPr>
            <p:ph type="title"/>
          </p:nvPr>
        </p:nvSpPr>
        <p:spPr>
          <a:xfrm>
            <a:off x="913775" y="618518"/>
            <a:ext cx="10364451" cy="766530"/>
          </a:xfrm>
        </p:spPr>
        <p:txBody>
          <a:bodyPr/>
          <a:lstStyle/>
          <a:p>
            <a:endParaRPr lang="en-IN" dirty="0"/>
          </a:p>
        </p:txBody>
      </p:sp>
      <p:sp>
        <p:nvSpPr>
          <p:cNvPr id="3" name="Content Placeholder 2">
            <a:extLst>
              <a:ext uri="{FF2B5EF4-FFF2-40B4-BE49-F238E27FC236}">
                <a16:creationId xmlns:a16="http://schemas.microsoft.com/office/drawing/2014/main" id="{3A3D06A2-877F-0207-6D3E-EC8C98C00639}"/>
              </a:ext>
            </a:extLst>
          </p:cNvPr>
          <p:cNvSpPr>
            <a:spLocks noGrp="1"/>
          </p:cNvSpPr>
          <p:nvPr>
            <p:ph sz="quarter" idx="13"/>
          </p:nvPr>
        </p:nvSpPr>
        <p:spPr>
          <a:xfrm>
            <a:off x="913774" y="1667436"/>
            <a:ext cx="10363826" cy="4123764"/>
          </a:xfrm>
        </p:spPr>
        <p:txBody>
          <a:bodyPr>
            <a:normAutofit lnSpcReduction="10000"/>
          </a:bodyPr>
          <a:lstStyle/>
          <a:p>
            <a:pPr>
              <a:buFont typeface="Wingdings" panose="05000000000000000000" pitchFamily="2" charset="2"/>
              <a:buChar char="q"/>
            </a:pPr>
            <a:r>
              <a:rPr lang="en-US" dirty="0"/>
              <a:t> Survey and mobilization</a:t>
            </a:r>
          </a:p>
          <a:p>
            <a:pPr>
              <a:buFont typeface="Wingdings" panose="05000000000000000000" pitchFamily="2" charset="2"/>
              <a:buChar char="q"/>
            </a:pPr>
            <a:r>
              <a:rPr lang="en-US" dirty="0"/>
              <a:t>Students information</a:t>
            </a:r>
          </a:p>
          <a:p>
            <a:pPr>
              <a:buFont typeface="Wingdings" panose="05000000000000000000" pitchFamily="2" charset="2"/>
              <a:buChar char="q"/>
            </a:pPr>
            <a:r>
              <a:rPr lang="en-US" dirty="0"/>
              <a:t>Attendance</a:t>
            </a:r>
          </a:p>
          <a:p>
            <a:pPr>
              <a:buFont typeface="Wingdings" panose="05000000000000000000" pitchFamily="2" charset="2"/>
              <a:buChar char="q"/>
            </a:pPr>
            <a:r>
              <a:rPr lang="en-US" dirty="0"/>
              <a:t>Classroom images</a:t>
            </a:r>
          </a:p>
          <a:p>
            <a:pPr>
              <a:buFont typeface="Wingdings" panose="05000000000000000000" pitchFamily="2" charset="2"/>
              <a:buChar char="q"/>
            </a:pPr>
            <a:r>
              <a:rPr lang="en-US" dirty="0"/>
              <a:t>Academic Performance  </a:t>
            </a:r>
          </a:p>
          <a:p>
            <a:pPr>
              <a:buFont typeface="Wingdings" panose="05000000000000000000" pitchFamily="2" charset="2"/>
              <a:buChar char="q"/>
            </a:pPr>
            <a:r>
              <a:rPr lang="en-US" dirty="0"/>
              <a:t>Extracurricular Activity</a:t>
            </a:r>
          </a:p>
          <a:p>
            <a:pPr>
              <a:buFont typeface="Wingdings" panose="05000000000000000000" pitchFamily="2" charset="2"/>
              <a:buChar char="q"/>
            </a:pPr>
            <a:r>
              <a:rPr lang="en-US" dirty="0"/>
              <a:t>Achievements</a:t>
            </a:r>
          </a:p>
          <a:p>
            <a:pPr>
              <a:buFont typeface="Wingdings" panose="05000000000000000000" pitchFamily="2" charset="2"/>
              <a:buChar char="q"/>
            </a:pPr>
            <a:r>
              <a:rPr lang="en-US" dirty="0"/>
              <a:t>Conclusion</a:t>
            </a:r>
          </a:p>
          <a:p>
            <a:pPr>
              <a:buFont typeface="Wingdings" panose="05000000000000000000" pitchFamily="2" charset="2"/>
              <a:buChar char="q"/>
            </a:pPr>
            <a:r>
              <a:rPr lang="en-US" dirty="0"/>
              <a:t>Suggestion</a:t>
            </a:r>
          </a:p>
        </p:txBody>
      </p:sp>
      <p:sp>
        <p:nvSpPr>
          <p:cNvPr id="5" name="Rectangle: Rounded Corners 4">
            <a:extLst>
              <a:ext uri="{FF2B5EF4-FFF2-40B4-BE49-F238E27FC236}">
                <a16:creationId xmlns:a16="http://schemas.microsoft.com/office/drawing/2014/main" id="{4ACBC3CB-A3E4-DD3B-7FE7-B8F053217BFB}"/>
              </a:ext>
            </a:extLst>
          </p:cNvPr>
          <p:cNvSpPr/>
          <p:nvPr/>
        </p:nvSpPr>
        <p:spPr>
          <a:xfrm>
            <a:off x="4059977" y="685776"/>
            <a:ext cx="4071149" cy="632013"/>
          </a:xfrm>
          <a:prstGeom prst="round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3">
            <a:schemeClr val="lt1"/>
          </a:lnRef>
          <a:fillRef idx="1">
            <a:schemeClr val="accent2"/>
          </a:fillRef>
          <a:effectRef idx="1">
            <a:schemeClr val="accent2"/>
          </a:effectRef>
          <a:fontRef idx="minor">
            <a:schemeClr val="lt1"/>
          </a:fontRef>
        </p:style>
        <p:txBody>
          <a:bodyPr rtlCol="0" anchor="ctr"/>
          <a:lstStyle/>
          <a:p>
            <a:pPr algn="ctr"/>
            <a:r>
              <a:rPr lang="en-US" sz="3500" dirty="0">
                <a:latin typeface="Times New Roman" panose="02020603050405020304" pitchFamily="18" charset="0"/>
                <a:cs typeface="Times New Roman" panose="02020603050405020304" pitchFamily="18" charset="0"/>
              </a:rPr>
              <a:t>Agenda</a:t>
            </a:r>
            <a:endParaRPr lang="en-IN" sz="3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3857512"/>
      </p:ext>
    </p:extLst>
  </p:cSld>
  <p:clrMapOvr>
    <a:masterClrMapping/>
  </p:clrMapOvr>
  <p:transition spd="slow">
    <p:push dir="u"/>
    <p:sndAc>
      <p:stSnd>
        <p:snd r:embed="rId2" name="applause.wav"/>
      </p:stSnd>
    </p:sndAc>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6A52C-38C5-C205-457F-150A4BBAF4CB}"/>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543BEF0B-25B2-472E-4B86-5E8126BDF142}"/>
              </a:ext>
            </a:extLst>
          </p:cNvPr>
          <p:cNvSpPr>
            <a:spLocks noGrp="1"/>
          </p:cNvSpPr>
          <p:nvPr>
            <p:ph type="subTitle" idx="1"/>
          </p:nvPr>
        </p:nvSpPr>
        <p:spPr>
          <a:xfrm>
            <a:off x="1751011" y="3886200"/>
            <a:ext cx="8813825" cy="2345788"/>
          </a:xfrm>
        </p:spPr>
        <p:txBody>
          <a:bodyPr>
            <a:noAutofit/>
          </a:bodyPr>
          <a:lstStyle/>
          <a:p>
            <a:endParaRPr lang="en-IN" dirty="0">
              <a:solidFill>
                <a:schemeClr val="tx1"/>
              </a:solidFill>
              <a:latin typeface="Times New Roman" panose="02020603050405020304" pitchFamily="18" charset="0"/>
              <a:cs typeface="Times New Roman" panose="02020603050405020304" pitchFamily="18" charset="0"/>
            </a:endParaRPr>
          </a:p>
        </p:txBody>
      </p:sp>
      <p:sp>
        <p:nvSpPr>
          <p:cNvPr id="4" name="Rectangle: Rounded Corners 3">
            <a:extLst>
              <a:ext uri="{FF2B5EF4-FFF2-40B4-BE49-F238E27FC236}">
                <a16:creationId xmlns:a16="http://schemas.microsoft.com/office/drawing/2014/main" id="{0566ED91-E6B1-8F17-A936-DA34C80B9D92}"/>
              </a:ext>
            </a:extLst>
          </p:cNvPr>
          <p:cNvSpPr/>
          <p:nvPr/>
        </p:nvSpPr>
        <p:spPr>
          <a:xfrm>
            <a:off x="2067951" y="1758462"/>
            <a:ext cx="8229600" cy="1955409"/>
          </a:xfrm>
          <a:prstGeom prst="round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4000" dirty="0">
                <a:latin typeface="Times New Roman" panose="02020603050405020304" pitchFamily="18" charset="0"/>
                <a:cs typeface="Times New Roman" panose="02020603050405020304" pitchFamily="18" charset="0"/>
              </a:rPr>
              <a:t>Important Note</a:t>
            </a:r>
            <a:endParaRPr lang="en-IN" sz="40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30C1453F-2067-6EED-68BC-6AE84B050CF6}"/>
              </a:ext>
            </a:extLst>
          </p:cNvPr>
          <p:cNvSpPr/>
          <p:nvPr/>
        </p:nvSpPr>
        <p:spPr>
          <a:xfrm>
            <a:off x="1901066" y="3893234"/>
            <a:ext cx="8513714" cy="2138289"/>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2200" b="0" i="0" dirty="0">
                <a:solidFill>
                  <a:schemeClr val="tx1"/>
                </a:solidFill>
                <a:effectLst/>
                <a:latin typeface="Times New Roman" panose="02020603050405020304" pitchFamily="18" charset="0"/>
                <a:cs typeface="Times New Roman" panose="02020603050405020304" pitchFamily="18" charset="0"/>
              </a:rPr>
              <a:t>In this presentation, I'm excited to share my transformative journey over the past six months, during which I had the unique opportunity to work at both the </a:t>
            </a:r>
            <a:r>
              <a:rPr lang="en-US" sz="2200" b="0" i="0" dirty="0" err="1">
                <a:solidFill>
                  <a:schemeClr val="tx1"/>
                </a:solidFill>
                <a:effectLst/>
                <a:latin typeface="Times New Roman" panose="02020603050405020304" pitchFamily="18" charset="0"/>
                <a:cs typeface="Times New Roman" panose="02020603050405020304" pitchFamily="18" charset="0"/>
              </a:rPr>
              <a:t>Chhawla</a:t>
            </a:r>
            <a:r>
              <a:rPr lang="en-US" sz="2200" b="0" i="0" dirty="0">
                <a:solidFill>
                  <a:schemeClr val="tx1"/>
                </a:solidFill>
                <a:effectLst/>
                <a:latin typeface="Times New Roman" panose="02020603050405020304" pitchFamily="18" charset="0"/>
                <a:cs typeface="Times New Roman" panose="02020603050405020304" pitchFamily="18" charset="0"/>
              </a:rPr>
              <a:t> and </a:t>
            </a:r>
            <a:r>
              <a:rPr lang="en-US" sz="2200" b="0" i="0" dirty="0" err="1">
                <a:solidFill>
                  <a:schemeClr val="tx1"/>
                </a:solidFill>
                <a:effectLst/>
                <a:latin typeface="Times New Roman" panose="02020603050405020304" pitchFamily="18" charset="0"/>
                <a:cs typeface="Times New Roman" panose="02020603050405020304" pitchFamily="18" charset="0"/>
              </a:rPr>
              <a:t>Bijwasan</a:t>
            </a:r>
            <a:r>
              <a:rPr lang="en-US" sz="2200" b="0" i="0" dirty="0">
                <a:solidFill>
                  <a:schemeClr val="tx1"/>
                </a:solidFill>
                <a:effectLst/>
                <a:latin typeface="Times New Roman" panose="02020603050405020304" pitchFamily="18" charset="0"/>
                <a:cs typeface="Times New Roman" panose="02020603050405020304" pitchFamily="18" charset="0"/>
              </a:rPr>
              <a:t> Old Centers</a:t>
            </a:r>
            <a:endParaRPr lang="en-IN" sz="2200" dirty="0">
              <a:solidFill>
                <a:schemeClr val="tx1"/>
              </a:solidFill>
              <a:latin typeface="Times New Roman" panose="02020603050405020304" pitchFamily="18" charset="0"/>
              <a:cs typeface="Times New Roman" panose="02020603050405020304" pitchFamily="18" charset="0"/>
            </a:endParaRPr>
          </a:p>
          <a:p>
            <a:pPr algn="ctr"/>
            <a:endParaRPr lang="en-IN" dirty="0"/>
          </a:p>
        </p:txBody>
      </p:sp>
    </p:spTree>
    <p:extLst>
      <p:ext uri="{BB962C8B-B14F-4D97-AF65-F5344CB8AC3E}">
        <p14:creationId xmlns:p14="http://schemas.microsoft.com/office/powerpoint/2010/main" val="1779661235"/>
      </p:ext>
    </p:extLst>
  </p:cSld>
  <p:clrMapOvr>
    <a:masterClrMapping/>
  </p:clrMapOvr>
  <p:transition spd="slow">
    <p:push dir="u"/>
    <p:sndAc>
      <p:stSnd>
        <p:snd r:embed="rId2" name="applause.wav"/>
      </p:stSnd>
    </p:sndAc>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85D34-9029-9AF4-833C-FBE700EDDCA4}"/>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B437B2C6-B361-249A-DE72-F1459765FCD1}"/>
              </a:ext>
            </a:extLst>
          </p:cNvPr>
          <p:cNvSpPr>
            <a:spLocks noGrp="1"/>
          </p:cNvSpPr>
          <p:nvPr>
            <p:ph sz="quarter" idx="13"/>
          </p:nvPr>
        </p:nvSpPr>
        <p:spPr/>
        <p:txBody>
          <a:bodyPr/>
          <a:lstStyle/>
          <a:p>
            <a:endParaRPr lang="en-IN" dirty="0"/>
          </a:p>
        </p:txBody>
      </p:sp>
      <p:sp>
        <p:nvSpPr>
          <p:cNvPr id="5" name="Rectangle: Rounded Corners 4">
            <a:extLst>
              <a:ext uri="{FF2B5EF4-FFF2-40B4-BE49-F238E27FC236}">
                <a16:creationId xmlns:a16="http://schemas.microsoft.com/office/drawing/2014/main" id="{20B2DBC3-087F-2D37-37F5-241F0722B0E6}"/>
              </a:ext>
            </a:extLst>
          </p:cNvPr>
          <p:cNvSpPr/>
          <p:nvPr/>
        </p:nvSpPr>
        <p:spPr>
          <a:xfrm>
            <a:off x="3896751" y="759655"/>
            <a:ext cx="4670474" cy="1322363"/>
          </a:xfrm>
          <a:prstGeom prst="round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dirty="0">
                <a:latin typeface="Times New Roman" panose="02020603050405020304" pitchFamily="18" charset="0"/>
                <a:cs typeface="Times New Roman" panose="02020603050405020304" pitchFamily="18" charset="0"/>
              </a:rPr>
              <a:t>Purpose</a:t>
            </a:r>
            <a:endParaRPr lang="en-IN" sz="5000" dirty="0">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BA019CA3-F9B6-CF7A-2E78-DDCAE754A7DD}"/>
              </a:ext>
            </a:extLst>
          </p:cNvPr>
          <p:cNvSpPr/>
          <p:nvPr/>
        </p:nvSpPr>
        <p:spPr>
          <a:xfrm>
            <a:off x="913774" y="2355832"/>
            <a:ext cx="9847385" cy="3080825"/>
          </a:xfrm>
          <a:prstGeom prst="round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200" b="0" i="0" dirty="0">
                <a:solidFill>
                  <a:schemeClr val="tx1"/>
                </a:solidFill>
                <a:effectLst/>
                <a:latin typeface="Times New Roman" panose="02020603050405020304" pitchFamily="18" charset="0"/>
                <a:cs typeface="Times New Roman" panose="02020603050405020304" pitchFamily="18" charset="0"/>
              </a:rPr>
              <a:t>My purpose today is to share my transformative six-month journey with Literacy India, where every moment was dedicated to bringing positive change and making a difference.</a:t>
            </a:r>
            <a:endParaRPr lang="en-IN" sz="2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7717546"/>
      </p:ext>
    </p:extLst>
  </p:cSld>
  <p:clrMapOvr>
    <a:masterClrMapping/>
  </p:clrMapOvr>
  <p:transition spd="slow">
    <p:push dir="u"/>
    <p:sndAc>
      <p:stSnd>
        <p:snd r:embed="rId2" name="applause.wav"/>
      </p:stSnd>
    </p:sndAc>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8762E-F8A5-BEE0-FCD3-F59E4270BA47}"/>
              </a:ext>
            </a:extLst>
          </p:cNvPr>
          <p:cNvSpPr>
            <a:spLocks noGrp="1"/>
          </p:cNvSpPr>
          <p:nvPr>
            <p:ph type="title"/>
          </p:nvPr>
        </p:nvSpPr>
        <p:spPr>
          <a:xfrm>
            <a:off x="913775" y="618517"/>
            <a:ext cx="10364451" cy="760117"/>
          </a:xfrm>
        </p:spPr>
        <p:txBody>
          <a:bodyPr/>
          <a:lstStyle/>
          <a:p>
            <a:endParaRPr lang="en-IN" dirty="0"/>
          </a:p>
        </p:txBody>
      </p:sp>
      <p:graphicFrame>
        <p:nvGraphicFramePr>
          <p:cNvPr id="5" name="Table 5">
            <a:extLst>
              <a:ext uri="{FF2B5EF4-FFF2-40B4-BE49-F238E27FC236}">
                <a16:creationId xmlns:a16="http://schemas.microsoft.com/office/drawing/2014/main" id="{C59DC11E-9D67-165C-7E4D-12DA9BA3B0F1}"/>
              </a:ext>
            </a:extLst>
          </p:cNvPr>
          <p:cNvGraphicFramePr>
            <a:graphicFrameLocks noGrp="1"/>
          </p:cNvGraphicFramePr>
          <p:nvPr>
            <p:ph sz="quarter" idx="13"/>
            <p:extLst>
              <p:ext uri="{D42A27DB-BD31-4B8C-83A1-F6EECF244321}">
                <p14:modId xmlns:p14="http://schemas.microsoft.com/office/powerpoint/2010/main" val="2874299188"/>
              </p:ext>
            </p:extLst>
          </p:nvPr>
        </p:nvGraphicFramePr>
        <p:xfrm>
          <a:off x="1195754" y="2264895"/>
          <a:ext cx="10508566" cy="3362184"/>
        </p:xfrm>
        <a:graphic>
          <a:graphicData uri="http://schemas.openxmlformats.org/drawingml/2006/table">
            <a:tbl>
              <a:tblPr firstRow="1" bandRow="1">
                <a:tableStyleId>{3C2FFA5D-87B4-456A-9821-1D502468CF0F}</a:tableStyleId>
              </a:tblPr>
              <a:tblGrid>
                <a:gridCol w="5149672">
                  <a:extLst>
                    <a:ext uri="{9D8B030D-6E8A-4147-A177-3AD203B41FA5}">
                      <a16:colId xmlns:a16="http://schemas.microsoft.com/office/drawing/2014/main" val="1176059576"/>
                    </a:ext>
                  </a:extLst>
                </a:gridCol>
                <a:gridCol w="5358894">
                  <a:extLst>
                    <a:ext uri="{9D8B030D-6E8A-4147-A177-3AD203B41FA5}">
                      <a16:colId xmlns:a16="http://schemas.microsoft.com/office/drawing/2014/main" val="2505774442"/>
                    </a:ext>
                  </a:extLst>
                </a:gridCol>
              </a:tblGrid>
              <a:tr h="560364">
                <a:tc>
                  <a:txBody>
                    <a:bodyPr/>
                    <a:lstStyle/>
                    <a:p>
                      <a:r>
                        <a:rPr lang="en-US" dirty="0"/>
                        <a:t>Total No. of Students</a:t>
                      </a:r>
                      <a:endParaRPr lang="en-IN" dirty="0"/>
                    </a:p>
                  </a:txBody>
                  <a:tcPr/>
                </a:tc>
                <a:tc>
                  <a:txBody>
                    <a:bodyPr/>
                    <a:lstStyle/>
                    <a:p>
                      <a:r>
                        <a:rPr lang="en-US" dirty="0"/>
                        <a:t>128</a:t>
                      </a:r>
                      <a:endParaRPr lang="en-IN" dirty="0"/>
                    </a:p>
                  </a:txBody>
                  <a:tcPr/>
                </a:tc>
                <a:extLst>
                  <a:ext uri="{0D108BD9-81ED-4DB2-BD59-A6C34878D82A}">
                    <a16:rowId xmlns:a16="http://schemas.microsoft.com/office/drawing/2014/main" val="3504886953"/>
                  </a:ext>
                </a:extLst>
              </a:tr>
              <a:tr h="560364">
                <a:tc>
                  <a:txBody>
                    <a:bodyPr/>
                    <a:lstStyle/>
                    <a:p>
                      <a:r>
                        <a:rPr lang="en-US" dirty="0"/>
                        <a:t>Number of Male</a:t>
                      </a:r>
                      <a:endParaRPr lang="en-IN" dirty="0"/>
                    </a:p>
                  </a:txBody>
                  <a:tcPr/>
                </a:tc>
                <a:tc>
                  <a:txBody>
                    <a:bodyPr/>
                    <a:lstStyle/>
                    <a:p>
                      <a:r>
                        <a:rPr lang="en-US" dirty="0"/>
                        <a:t>66</a:t>
                      </a:r>
                      <a:endParaRPr lang="en-IN" dirty="0"/>
                    </a:p>
                  </a:txBody>
                  <a:tcPr/>
                </a:tc>
                <a:extLst>
                  <a:ext uri="{0D108BD9-81ED-4DB2-BD59-A6C34878D82A}">
                    <a16:rowId xmlns:a16="http://schemas.microsoft.com/office/drawing/2014/main" val="3683680093"/>
                  </a:ext>
                </a:extLst>
              </a:tr>
              <a:tr h="560364">
                <a:tc>
                  <a:txBody>
                    <a:bodyPr/>
                    <a:lstStyle/>
                    <a:p>
                      <a:r>
                        <a:rPr lang="en-US" dirty="0"/>
                        <a:t>Number of Female</a:t>
                      </a:r>
                      <a:endParaRPr lang="en-IN" dirty="0"/>
                    </a:p>
                  </a:txBody>
                  <a:tcPr/>
                </a:tc>
                <a:tc>
                  <a:txBody>
                    <a:bodyPr/>
                    <a:lstStyle/>
                    <a:p>
                      <a:r>
                        <a:rPr lang="en-US" dirty="0"/>
                        <a:t>62</a:t>
                      </a:r>
                      <a:endParaRPr lang="en-IN" dirty="0"/>
                    </a:p>
                  </a:txBody>
                  <a:tcPr/>
                </a:tc>
                <a:extLst>
                  <a:ext uri="{0D108BD9-81ED-4DB2-BD59-A6C34878D82A}">
                    <a16:rowId xmlns:a16="http://schemas.microsoft.com/office/drawing/2014/main" val="918190267"/>
                  </a:ext>
                </a:extLst>
              </a:tr>
              <a:tr h="560364">
                <a:tc>
                  <a:txBody>
                    <a:bodyPr/>
                    <a:lstStyle/>
                    <a:p>
                      <a:r>
                        <a:rPr lang="en-US" dirty="0"/>
                        <a:t>Number of students in CCA</a:t>
                      </a:r>
                      <a:endParaRPr lang="en-IN" dirty="0"/>
                    </a:p>
                  </a:txBody>
                  <a:tcPr/>
                </a:tc>
                <a:tc>
                  <a:txBody>
                    <a:bodyPr/>
                    <a:lstStyle/>
                    <a:p>
                      <a:r>
                        <a:rPr lang="en-US" dirty="0"/>
                        <a:t>84</a:t>
                      </a:r>
                      <a:endParaRPr lang="en-IN" dirty="0"/>
                    </a:p>
                  </a:txBody>
                  <a:tcPr/>
                </a:tc>
                <a:extLst>
                  <a:ext uri="{0D108BD9-81ED-4DB2-BD59-A6C34878D82A}">
                    <a16:rowId xmlns:a16="http://schemas.microsoft.com/office/drawing/2014/main" val="1132001944"/>
                  </a:ext>
                </a:extLst>
              </a:tr>
              <a:tr h="560364">
                <a:tc>
                  <a:txBody>
                    <a:bodyPr/>
                    <a:lstStyle/>
                    <a:p>
                      <a:r>
                        <a:rPr lang="en-US" dirty="0"/>
                        <a:t>Number of students in Code.org</a:t>
                      </a:r>
                      <a:endParaRPr lang="en-IN" dirty="0"/>
                    </a:p>
                  </a:txBody>
                  <a:tcPr/>
                </a:tc>
                <a:tc>
                  <a:txBody>
                    <a:bodyPr/>
                    <a:lstStyle/>
                    <a:p>
                      <a:r>
                        <a:rPr lang="en-US" dirty="0"/>
                        <a:t>23</a:t>
                      </a:r>
                      <a:endParaRPr lang="en-IN" dirty="0"/>
                    </a:p>
                  </a:txBody>
                  <a:tcPr/>
                </a:tc>
                <a:extLst>
                  <a:ext uri="{0D108BD9-81ED-4DB2-BD59-A6C34878D82A}">
                    <a16:rowId xmlns:a16="http://schemas.microsoft.com/office/drawing/2014/main" val="3315776698"/>
                  </a:ext>
                </a:extLst>
              </a:tr>
              <a:tr h="560364">
                <a:tc>
                  <a:txBody>
                    <a:bodyPr/>
                    <a:lstStyle/>
                    <a:p>
                      <a:r>
                        <a:rPr lang="en-US" dirty="0"/>
                        <a:t>Number of students in Full Stack</a:t>
                      </a:r>
                      <a:endParaRPr lang="en-IN" dirty="0"/>
                    </a:p>
                  </a:txBody>
                  <a:tcPr/>
                </a:tc>
                <a:tc>
                  <a:txBody>
                    <a:bodyPr/>
                    <a:lstStyle/>
                    <a:p>
                      <a:r>
                        <a:rPr lang="en-US" dirty="0"/>
                        <a:t>21</a:t>
                      </a:r>
                      <a:endParaRPr lang="en-IN" dirty="0"/>
                    </a:p>
                  </a:txBody>
                  <a:tcPr/>
                </a:tc>
                <a:extLst>
                  <a:ext uri="{0D108BD9-81ED-4DB2-BD59-A6C34878D82A}">
                    <a16:rowId xmlns:a16="http://schemas.microsoft.com/office/drawing/2014/main" val="3795155375"/>
                  </a:ext>
                </a:extLst>
              </a:tr>
            </a:tbl>
          </a:graphicData>
        </a:graphic>
      </p:graphicFrame>
      <p:sp>
        <p:nvSpPr>
          <p:cNvPr id="4" name="Rectangle: Rounded Corners 3">
            <a:extLst>
              <a:ext uri="{FF2B5EF4-FFF2-40B4-BE49-F238E27FC236}">
                <a16:creationId xmlns:a16="http://schemas.microsoft.com/office/drawing/2014/main" id="{55F62566-0892-CBE3-065D-DFA630767B48}"/>
              </a:ext>
            </a:extLst>
          </p:cNvPr>
          <p:cNvSpPr/>
          <p:nvPr/>
        </p:nvSpPr>
        <p:spPr>
          <a:xfrm>
            <a:off x="913775" y="660950"/>
            <a:ext cx="10364450" cy="675249"/>
          </a:xfrm>
          <a:prstGeom prst="round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latin typeface="Times New Roman" panose="02020603050405020304" pitchFamily="18" charset="0"/>
                <a:cs typeface="Times New Roman" panose="02020603050405020304" pitchFamily="18" charset="0"/>
              </a:rPr>
              <a:t>Student Information of </a:t>
            </a:r>
            <a:r>
              <a:rPr lang="en-US" sz="3000" dirty="0" err="1">
                <a:latin typeface="Times New Roman" panose="02020603050405020304" pitchFamily="18" charset="0"/>
                <a:cs typeface="Times New Roman" panose="02020603050405020304" pitchFamily="18" charset="0"/>
              </a:rPr>
              <a:t>chhawla</a:t>
            </a:r>
            <a:r>
              <a:rPr lang="en-US" sz="3000" dirty="0">
                <a:latin typeface="Times New Roman" panose="02020603050405020304" pitchFamily="18" charset="0"/>
                <a:cs typeface="Times New Roman" panose="02020603050405020304" pitchFamily="18" charset="0"/>
              </a:rPr>
              <a:t> Community Center</a:t>
            </a:r>
            <a:endParaRPr lang="en-IN" sz="3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2922942"/>
      </p:ext>
    </p:extLst>
  </p:cSld>
  <p:clrMapOvr>
    <a:masterClrMapping/>
  </p:clrMapOvr>
  <p:transition spd="slow">
    <p:push dir="u"/>
    <p:sndAc>
      <p:stSnd>
        <p:snd r:embed="rId2" name="applause.wav"/>
      </p:stSnd>
    </p:sndAc>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6E7275A4-4080-B648-5DC5-624F6BEA44F0}"/>
              </a:ext>
            </a:extLst>
          </p:cNvPr>
          <p:cNvGraphicFramePr>
            <a:graphicFrameLocks noGrp="1"/>
          </p:cNvGraphicFramePr>
          <p:nvPr>
            <p:ph sz="quarter" idx="13"/>
            <p:extLst>
              <p:ext uri="{D42A27DB-BD31-4B8C-83A1-F6EECF244321}">
                <p14:modId xmlns:p14="http://schemas.microsoft.com/office/powerpoint/2010/main" val="2961930539"/>
              </p:ext>
            </p:extLst>
          </p:nvPr>
        </p:nvGraphicFramePr>
        <p:xfrm>
          <a:off x="914399" y="1913207"/>
          <a:ext cx="10227212" cy="2757268"/>
        </p:xfrm>
        <a:graphic>
          <a:graphicData uri="http://schemas.openxmlformats.org/drawingml/2006/table">
            <a:tbl>
              <a:tblPr firstRow="1" bandRow="1">
                <a:tableStyleId>{00A15C55-8517-42AA-B614-E9B94910E393}</a:tableStyleId>
              </a:tblPr>
              <a:tblGrid>
                <a:gridCol w="5113606">
                  <a:extLst>
                    <a:ext uri="{9D8B030D-6E8A-4147-A177-3AD203B41FA5}">
                      <a16:colId xmlns:a16="http://schemas.microsoft.com/office/drawing/2014/main" val="460603292"/>
                    </a:ext>
                  </a:extLst>
                </a:gridCol>
                <a:gridCol w="5113606">
                  <a:extLst>
                    <a:ext uri="{9D8B030D-6E8A-4147-A177-3AD203B41FA5}">
                      <a16:colId xmlns:a16="http://schemas.microsoft.com/office/drawing/2014/main" val="2695484238"/>
                    </a:ext>
                  </a:extLst>
                </a:gridCol>
              </a:tblGrid>
              <a:tr h="642625">
                <a:tc>
                  <a:txBody>
                    <a:bodyPr/>
                    <a:lstStyle/>
                    <a:p>
                      <a:r>
                        <a:rPr lang="en-US" dirty="0"/>
                        <a:t>Number of students</a:t>
                      </a:r>
                      <a:endParaRPr lang="en-IN" dirty="0"/>
                    </a:p>
                  </a:txBody>
                  <a:tcPr/>
                </a:tc>
                <a:tc>
                  <a:txBody>
                    <a:bodyPr/>
                    <a:lstStyle/>
                    <a:p>
                      <a:r>
                        <a:rPr lang="en-US" dirty="0"/>
                        <a:t>123</a:t>
                      </a:r>
                      <a:endParaRPr lang="en-IN" dirty="0"/>
                    </a:p>
                  </a:txBody>
                  <a:tcPr/>
                </a:tc>
                <a:extLst>
                  <a:ext uri="{0D108BD9-81ED-4DB2-BD59-A6C34878D82A}">
                    <a16:rowId xmlns:a16="http://schemas.microsoft.com/office/drawing/2014/main" val="3219834945"/>
                  </a:ext>
                </a:extLst>
              </a:tr>
              <a:tr h="642625">
                <a:tc>
                  <a:txBody>
                    <a:bodyPr/>
                    <a:lstStyle/>
                    <a:p>
                      <a:r>
                        <a:rPr lang="en-US" dirty="0"/>
                        <a:t>Number of Girls</a:t>
                      </a:r>
                      <a:endParaRPr lang="en-IN" dirty="0"/>
                    </a:p>
                  </a:txBody>
                  <a:tcPr/>
                </a:tc>
                <a:tc>
                  <a:txBody>
                    <a:bodyPr/>
                    <a:lstStyle/>
                    <a:p>
                      <a:r>
                        <a:rPr lang="en-US" dirty="0"/>
                        <a:t>91</a:t>
                      </a:r>
                      <a:endParaRPr lang="en-IN" dirty="0"/>
                    </a:p>
                  </a:txBody>
                  <a:tcPr/>
                </a:tc>
                <a:extLst>
                  <a:ext uri="{0D108BD9-81ED-4DB2-BD59-A6C34878D82A}">
                    <a16:rowId xmlns:a16="http://schemas.microsoft.com/office/drawing/2014/main" val="4067315062"/>
                  </a:ext>
                </a:extLst>
              </a:tr>
              <a:tr h="829393">
                <a:tc>
                  <a:txBody>
                    <a:bodyPr/>
                    <a:lstStyle/>
                    <a:p>
                      <a:r>
                        <a:rPr lang="en-US" dirty="0"/>
                        <a:t>Number of boys </a:t>
                      </a:r>
                      <a:endParaRPr lang="en-IN" dirty="0"/>
                    </a:p>
                  </a:txBody>
                  <a:tcPr/>
                </a:tc>
                <a:tc>
                  <a:txBody>
                    <a:bodyPr/>
                    <a:lstStyle/>
                    <a:p>
                      <a:r>
                        <a:rPr lang="en-US" dirty="0"/>
                        <a:t>32</a:t>
                      </a:r>
                      <a:endParaRPr lang="en-IN" dirty="0"/>
                    </a:p>
                  </a:txBody>
                  <a:tcPr/>
                </a:tc>
                <a:extLst>
                  <a:ext uri="{0D108BD9-81ED-4DB2-BD59-A6C34878D82A}">
                    <a16:rowId xmlns:a16="http://schemas.microsoft.com/office/drawing/2014/main" val="210871354"/>
                  </a:ext>
                </a:extLst>
              </a:tr>
              <a:tr h="642625">
                <a:tc>
                  <a:txBody>
                    <a:bodyPr/>
                    <a:lstStyle/>
                    <a:p>
                      <a:r>
                        <a:rPr lang="en-US" dirty="0"/>
                        <a:t>Number of students in CCA </a:t>
                      </a:r>
                      <a:endParaRPr lang="en-IN" dirty="0"/>
                    </a:p>
                  </a:txBody>
                  <a:tcPr/>
                </a:tc>
                <a:tc>
                  <a:txBody>
                    <a:bodyPr/>
                    <a:lstStyle/>
                    <a:p>
                      <a:r>
                        <a:rPr lang="en-US" dirty="0"/>
                        <a:t>123</a:t>
                      </a:r>
                      <a:endParaRPr lang="en-IN" dirty="0"/>
                    </a:p>
                  </a:txBody>
                  <a:tcPr/>
                </a:tc>
                <a:extLst>
                  <a:ext uri="{0D108BD9-81ED-4DB2-BD59-A6C34878D82A}">
                    <a16:rowId xmlns:a16="http://schemas.microsoft.com/office/drawing/2014/main" val="1861042702"/>
                  </a:ext>
                </a:extLst>
              </a:tr>
            </a:tbl>
          </a:graphicData>
        </a:graphic>
      </p:graphicFrame>
      <p:sp>
        <p:nvSpPr>
          <p:cNvPr id="4" name="Title 3">
            <a:extLst>
              <a:ext uri="{FF2B5EF4-FFF2-40B4-BE49-F238E27FC236}">
                <a16:creationId xmlns:a16="http://schemas.microsoft.com/office/drawing/2014/main" id="{01A338C7-F4A4-144A-5059-60D8266B7CCE}"/>
              </a:ext>
            </a:extLst>
          </p:cNvPr>
          <p:cNvSpPr>
            <a:spLocks noGrp="1"/>
          </p:cNvSpPr>
          <p:nvPr>
            <p:ph type="title"/>
          </p:nvPr>
        </p:nvSpPr>
        <p:spPr>
          <a:xfrm>
            <a:off x="914400" y="619125"/>
            <a:ext cx="10227212" cy="984592"/>
          </a:xfrm>
          <a:prstGeom prst="round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l"/>
            <a:r>
              <a:rPr lang="en-US" sz="2300" dirty="0">
                <a:latin typeface="Times New Roman" panose="02020603050405020304" pitchFamily="18" charset="0"/>
                <a:cs typeface="Times New Roman" panose="02020603050405020304" pitchFamily="18" charset="0"/>
              </a:rPr>
              <a:t>Student Information of </a:t>
            </a:r>
            <a:r>
              <a:rPr lang="en-US" sz="2300" dirty="0" err="1">
                <a:latin typeface="Times New Roman" panose="02020603050405020304" pitchFamily="18" charset="0"/>
                <a:cs typeface="Times New Roman" panose="02020603050405020304" pitchFamily="18" charset="0"/>
              </a:rPr>
              <a:t>Bijwasan</a:t>
            </a:r>
            <a:r>
              <a:rPr lang="en-US" sz="2300" dirty="0">
                <a:latin typeface="Times New Roman" panose="02020603050405020304" pitchFamily="18" charset="0"/>
                <a:cs typeface="Times New Roman" panose="02020603050405020304" pitchFamily="18" charset="0"/>
              </a:rPr>
              <a:t> OLD Community Center</a:t>
            </a:r>
            <a:endParaRPr lang="en-IN" sz="2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9739147"/>
      </p:ext>
    </p:extLst>
  </p:cSld>
  <p:clrMapOvr>
    <a:masterClrMapping/>
  </p:clrMapOvr>
  <p:transition spd="slow">
    <p:push dir="u"/>
    <p:sndAc>
      <p:stSnd>
        <p:snd r:embed="rId2" name="applause.wav"/>
      </p:stSnd>
    </p:sndAc>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95A38-903C-245A-A68F-2C967C0AAADC}"/>
              </a:ext>
            </a:extLst>
          </p:cNvPr>
          <p:cNvSpPr>
            <a:spLocks noGrp="1"/>
          </p:cNvSpPr>
          <p:nvPr>
            <p:ph type="title"/>
          </p:nvPr>
        </p:nvSpPr>
        <p:spPr/>
        <p:txBody>
          <a:bodyPr/>
          <a:lstStyle/>
          <a:p>
            <a:endParaRPr lang="en-IN" dirty="0"/>
          </a:p>
        </p:txBody>
      </p:sp>
      <p:sp>
        <p:nvSpPr>
          <p:cNvPr id="4" name="Oval 3">
            <a:extLst>
              <a:ext uri="{FF2B5EF4-FFF2-40B4-BE49-F238E27FC236}">
                <a16:creationId xmlns:a16="http://schemas.microsoft.com/office/drawing/2014/main" id="{B454D377-A9A4-ED11-A515-5ECFDCAA9405}"/>
              </a:ext>
            </a:extLst>
          </p:cNvPr>
          <p:cNvSpPr/>
          <p:nvPr/>
        </p:nvSpPr>
        <p:spPr>
          <a:xfrm>
            <a:off x="3207435" y="562249"/>
            <a:ext cx="5416062" cy="1590567"/>
          </a:xfrm>
          <a:prstGeom prst="ellipse">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latin typeface="Times New Roman" panose="02020603050405020304" pitchFamily="18" charset="0"/>
                <a:cs typeface="Times New Roman" panose="02020603050405020304" pitchFamily="18" charset="0"/>
              </a:rPr>
              <a:t>Student Attendance in </a:t>
            </a:r>
            <a:r>
              <a:rPr lang="en-US" sz="3000" dirty="0" err="1">
                <a:latin typeface="Times New Roman" panose="02020603050405020304" pitchFamily="18" charset="0"/>
                <a:cs typeface="Times New Roman" panose="02020603050405020304" pitchFamily="18" charset="0"/>
              </a:rPr>
              <a:t>chhawla</a:t>
            </a:r>
            <a:r>
              <a:rPr lang="en-US" sz="3000" dirty="0">
                <a:latin typeface="Times New Roman" panose="02020603050405020304" pitchFamily="18" charset="0"/>
                <a:cs typeface="Times New Roman" panose="02020603050405020304" pitchFamily="18" charset="0"/>
              </a:rPr>
              <a:t> center</a:t>
            </a:r>
            <a:endParaRPr lang="en-IN" sz="3000" dirty="0">
              <a:latin typeface="Times New Roman" panose="02020603050405020304" pitchFamily="18" charset="0"/>
              <a:cs typeface="Times New Roman" panose="02020603050405020304" pitchFamily="18" charset="0"/>
            </a:endParaRPr>
          </a:p>
        </p:txBody>
      </p:sp>
      <p:graphicFrame>
        <p:nvGraphicFramePr>
          <p:cNvPr id="12" name="Content Placeholder 3">
            <a:extLst>
              <a:ext uri="{FF2B5EF4-FFF2-40B4-BE49-F238E27FC236}">
                <a16:creationId xmlns:a16="http://schemas.microsoft.com/office/drawing/2014/main" id="{0C5C4DED-FC7E-2A22-B5D7-F3BB65994A0D}"/>
              </a:ext>
            </a:extLst>
          </p:cNvPr>
          <p:cNvGraphicFramePr>
            <a:graphicFrameLocks noGrp="1"/>
          </p:cNvGraphicFramePr>
          <p:nvPr>
            <p:ph sz="quarter" idx="13"/>
            <p:extLst>
              <p:ext uri="{D42A27DB-BD31-4B8C-83A1-F6EECF244321}">
                <p14:modId xmlns:p14="http://schemas.microsoft.com/office/powerpoint/2010/main" val="1949166780"/>
              </p:ext>
            </p:extLst>
          </p:nvPr>
        </p:nvGraphicFramePr>
        <p:xfrm>
          <a:off x="913775" y="2381031"/>
          <a:ext cx="10086535" cy="342423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2661104"/>
      </p:ext>
    </p:extLst>
  </p:cSld>
  <p:clrMapOvr>
    <a:masterClrMapping/>
  </p:clrMapOvr>
  <p:transition spd="slow">
    <p:push dir="u"/>
    <p:sndAc>
      <p:stSnd>
        <p:snd r:embed="rId2" name="applause.wav"/>
      </p:stSnd>
    </p:sndAc>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BEB5E2-2F88-16C7-7DFF-3651BAC670E8}"/>
              </a:ext>
            </a:extLst>
          </p:cNvPr>
          <p:cNvSpPr>
            <a:spLocks noGrp="1"/>
          </p:cNvSpPr>
          <p:nvPr>
            <p:ph type="title"/>
          </p:nvPr>
        </p:nvSpPr>
        <p:spPr>
          <a:xfrm>
            <a:off x="1812387" y="168812"/>
            <a:ext cx="8567225" cy="2045751"/>
          </a:xfrm>
          <a:prstGeom prst="ellipse">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000" dirty="0">
                <a:latin typeface="Times New Roman" panose="02020603050405020304" pitchFamily="18" charset="0"/>
                <a:cs typeface="Times New Roman" panose="02020603050405020304" pitchFamily="18" charset="0"/>
              </a:rPr>
              <a:t>Student Attendance in </a:t>
            </a:r>
            <a:r>
              <a:rPr lang="en-US" sz="3000" dirty="0" err="1">
                <a:latin typeface="Times New Roman" panose="02020603050405020304" pitchFamily="18" charset="0"/>
                <a:cs typeface="Times New Roman" panose="02020603050405020304" pitchFamily="18" charset="0"/>
              </a:rPr>
              <a:t>Bijwasan</a:t>
            </a:r>
            <a:r>
              <a:rPr lang="en-US" sz="3000" dirty="0">
                <a:latin typeface="Times New Roman" panose="02020603050405020304" pitchFamily="18" charset="0"/>
                <a:cs typeface="Times New Roman" panose="02020603050405020304" pitchFamily="18" charset="0"/>
              </a:rPr>
              <a:t> Old center</a:t>
            </a:r>
            <a:endParaRPr lang="en-IN" sz="3000" dirty="0">
              <a:latin typeface="Times New Roman" panose="02020603050405020304" pitchFamily="18" charset="0"/>
              <a:cs typeface="Times New Roman" panose="02020603050405020304" pitchFamily="18" charset="0"/>
            </a:endParaRPr>
          </a:p>
        </p:txBody>
      </p:sp>
      <p:graphicFrame>
        <p:nvGraphicFramePr>
          <p:cNvPr id="5" name="Content Placeholder 3">
            <a:extLst>
              <a:ext uri="{FF2B5EF4-FFF2-40B4-BE49-F238E27FC236}">
                <a16:creationId xmlns:a16="http://schemas.microsoft.com/office/drawing/2014/main" id="{9E15B3BA-5F21-CE30-504F-048CB2ABBD06}"/>
              </a:ext>
            </a:extLst>
          </p:cNvPr>
          <p:cNvGraphicFramePr>
            <a:graphicFrameLocks noGrp="1"/>
          </p:cNvGraphicFramePr>
          <p:nvPr>
            <p:ph sz="quarter" idx="13"/>
            <p:extLst>
              <p:ext uri="{D42A27DB-BD31-4B8C-83A1-F6EECF244321}">
                <p14:modId xmlns:p14="http://schemas.microsoft.com/office/powerpoint/2010/main" val="3315697798"/>
              </p:ext>
            </p:extLst>
          </p:nvPr>
        </p:nvGraphicFramePr>
        <p:xfrm>
          <a:off x="914400" y="2366963"/>
          <a:ext cx="10363200" cy="342423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92810207"/>
      </p:ext>
    </p:extLst>
  </p:cSld>
  <p:clrMapOvr>
    <a:masterClrMapping/>
  </p:clrMapOvr>
  <p:transition spd="slow">
    <p:push dir="u"/>
    <p:sndAc>
      <p:stSnd>
        <p:snd r:embed="rId2" name="applause.wav"/>
      </p:stSnd>
    </p:sndAc>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43E39-937F-E220-4A6A-12B65EBD20C3}"/>
              </a:ext>
            </a:extLst>
          </p:cNvPr>
          <p:cNvSpPr>
            <a:spLocks noGrp="1"/>
          </p:cNvSpPr>
          <p:nvPr>
            <p:ph type="title"/>
          </p:nvPr>
        </p:nvSpPr>
        <p:spPr>
          <a:xfrm>
            <a:off x="913775" y="618517"/>
            <a:ext cx="10364451" cy="760117"/>
          </a:xfrm>
        </p:spPr>
        <p:txBody>
          <a:bodyPr/>
          <a:lstStyle/>
          <a:p>
            <a:endParaRPr lang="en-IN" dirty="0"/>
          </a:p>
        </p:txBody>
      </p:sp>
      <p:pic>
        <p:nvPicPr>
          <p:cNvPr id="6" name="Content Placeholder 5">
            <a:extLst>
              <a:ext uri="{FF2B5EF4-FFF2-40B4-BE49-F238E27FC236}">
                <a16:creationId xmlns:a16="http://schemas.microsoft.com/office/drawing/2014/main" id="{5A47CDA1-465A-7206-0CC6-46F56168FA66}"/>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13775" y="1435135"/>
            <a:ext cx="2997044" cy="2247783"/>
          </a:xfrm>
        </p:spPr>
      </p:pic>
      <p:sp>
        <p:nvSpPr>
          <p:cNvPr id="4" name="Rectangle: Rounded Corners 3">
            <a:extLst>
              <a:ext uri="{FF2B5EF4-FFF2-40B4-BE49-F238E27FC236}">
                <a16:creationId xmlns:a16="http://schemas.microsoft.com/office/drawing/2014/main" id="{64F3E560-E084-F8FC-CEC1-773363260020}"/>
              </a:ext>
            </a:extLst>
          </p:cNvPr>
          <p:cNvSpPr/>
          <p:nvPr/>
        </p:nvSpPr>
        <p:spPr>
          <a:xfrm>
            <a:off x="1758462" y="661571"/>
            <a:ext cx="8187396" cy="647114"/>
          </a:xfrm>
          <a:prstGeom prst="round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	</a:t>
            </a:r>
            <a:r>
              <a:rPr lang="en-US" sz="2500" dirty="0">
                <a:latin typeface="Times New Roman" panose="02020603050405020304" pitchFamily="18" charset="0"/>
                <a:cs typeface="Times New Roman" panose="02020603050405020304" pitchFamily="18" charset="0"/>
              </a:rPr>
              <a:t>Classroom Images</a:t>
            </a:r>
            <a:endParaRPr lang="en-IN" sz="25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8DCEE43E-BED8-33FE-9308-675B59643A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98564" y="1452720"/>
            <a:ext cx="3455788" cy="2247783"/>
          </a:xfrm>
          <a:prstGeom prst="rect">
            <a:avLst/>
          </a:prstGeom>
        </p:spPr>
      </p:pic>
      <p:pic>
        <p:nvPicPr>
          <p:cNvPr id="10" name="Picture 9">
            <a:extLst>
              <a:ext uri="{FF2B5EF4-FFF2-40B4-BE49-F238E27FC236}">
                <a16:creationId xmlns:a16="http://schemas.microsoft.com/office/drawing/2014/main" id="{7A98B7B2-63CE-6B2C-562C-B441C7FD2C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59243" y="1378634"/>
            <a:ext cx="3154234" cy="2321870"/>
          </a:xfrm>
          <a:prstGeom prst="rect">
            <a:avLst/>
          </a:prstGeom>
        </p:spPr>
      </p:pic>
      <p:pic>
        <p:nvPicPr>
          <p:cNvPr id="12" name="Picture 11">
            <a:extLst>
              <a:ext uri="{FF2B5EF4-FFF2-40B4-BE49-F238E27FC236}">
                <a16:creationId xmlns:a16="http://schemas.microsoft.com/office/drawing/2014/main" id="{EED04627-AF82-431B-8DB3-A7AA1B0B238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9075" y="3682918"/>
            <a:ext cx="3034740" cy="2247783"/>
          </a:xfrm>
          <a:prstGeom prst="rect">
            <a:avLst/>
          </a:prstGeom>
        </p:spPr>
      </p:pic>
      <p:pic>
        <p:nvPicPr>
          <p:cNvPr id="14" name="Picture 13">
            <a:extLst>
              <a:ext uri="{FF2B5EF4-FFF2-40B4-BE49-F238E27FC236}">
                <a16:creationId xmlns:a16="http://schemas.microsoft.com/office/drawing/2014/main" id="{857E2BDC-DD69-A551-ABFD-D0D4C2360C8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21560" y="3718928"/>
            <a:ext cx="3432792" cy="2175762"/>
          </a:xfrm>
          <a:prstGeom prst="rect">
            <a:avLst/>
          </a:prstGeom>
        </p:spPr>
      </p:pic>
      <p:pic>
        <p:nvPicPr>
          <p:cNvPr id="16" name="Picture 15">
            <a:extLst>
              <a:ext uri="{FF2B5EF4-FFF2-40B4-BE49-F238E27FC236}">
                <a16:creationId xmlns:a16="http://schemas.microsoft.com/office/drawing/2014/main" id="{736D11A0-D8F4-B9FF-BC82-9052725BD62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959243" y="4000270"/>
            <a:ext cx="3160464" cy="1894420"/>
          </a:xfrm>
          <a:prstGeom prst="rect">
            <a:avLst/>
          </a:prstGeom>
        </p:spPr>
      </p:pic>
    </p:spTree>
    <p:extLst>
      <p:ext uri="{BB962C8B-B14F-4D97-AF65-F5344CB8AC3E}">
        <p14:creationId xmlns:p14="http://schemas.microsoft.com/office/powerpoint/2010/main" val="1141253056"/>
      </p:ext>
    </p:extLst>
  </p:cSld>
  <p:clrMapOvr>
    <a:masterClrMapping/>
  </p:clrMapOvr>
  <p:transition spd="slow">
    <p:push dir="u"/>
    <p:sndAc>
      <p:stSnd>
        <p:snd r:embed="rId2" name="applause.wav"/>
      </p:stSnd>
    </p:sndAc>
  </p:transition>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191</TotalTime>
  <Words>676</Words>
  <Application>Microsoft Office PowerPoint</Application>
  <PresentationFormat>Widescreen</PresentationFormat>
  <Paragraphs>68</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Times New Roman</vt:lpstr>
      <vt:lpstr>Tw Cen MT</vt:lpstr>
      <vt:lpstr>Wingdings</vt:lpstr>
      <vt:lpstr>Droplet</vt:lpstr>
      <vt:lpstr>PowerPoint Presentation</vt:lpstr>
      <vt:lpstr>PowerPoint Presentation</vt:lpstr>
      <vt:lpstr>PowerPoint Presentation</vt:lpstr>
      <vt:lpstr>PowerPoint Presentation</vt:lpstr>
      <vt:lpstr>PowerPoint Presentation</vt:lpstr>
      <vt:lpstr>Student Information of Bijwasan OLD Community Center</vt:lpstr>
      <vt:lpstr>PowerPoint Presentation</vt:lpstr>
      <vt:lpstr>Student Attendance in Bijwasan Old center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Abhishek Pathak</dc:creator>
  <cp:lastModifiedBy>Abhishek Pathak</cp:lastModifiedBy>
  <cp:revision>4</cp:revision>
  <dcterms:created xsi:type="dcterms:W3CDTF">2023-10-22T03:48:19Z</dcterms:created>
  <dcterms:modified xsi:type="dcterms:W3CDTF">2023-10-23T11:24:06Z</dcterms:modified>
</cp:coreProperties>
</file>

<file path=docProps/thumbnail.jpeg>
</file>